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 id="2147483676" r:id="rId3"/>
    <p:sldMasterId id="2147483690" r:id="rId4"/>
    <p:sldMasterId id="2147483704" r:id="rId5"/>
  </p:sldMasterIdLst>
  <p:notesMasterIdLst>
    <p:notesMasterId r:id="rId68"/>
  </p:notesMasterIdLst>
  <p:sldIdLst>
    <p:sldId id="465" r:id="rId6"/>
    <p:sldId id="530" r:id="rId7"/>
    <p:sldId id="264" r:id="rId8"/>
    <p:sldId id="293" r:id="rId9"/>
    <p:sldId id="531" r:id="rId10"/>
    <p:sldId id="1335" r:id="rId11"/>
    <p:sldId id="1336" r:id="rId12"/>
    <p:sldId id="471" r:id="rId13"/>
    <p:sldId id="1425" r:id="rId14"/>
    <p:sldId id="2921" r:id="rId15"/>
    <p:sldId id="561" r:id="rId16"/>
    <p:sldId id="287" r:id="rId17"/>
    <p:sldId id="301" r:id="rId18"/>
    <p:sldId id="286" r:id="rId19"/>
    <p:sldId id="472" r:id="rId20"/>
    <p:sldId id="475" r:id="rId21"/>
    <p:sldId id="657" r:id="rId22"/>
    <p:sldId id="294" r:id="rId23"/>
    <p:sldId id="295" r:id="rId24"/>
    <p:sldId id="476" r:id="rId25"/>
    <p:sldId id="306" r:id="rId26"/>
    <p:sldId id="508" r:id="rId27"/>
    <p:sldId id="473" r:id="rId28"/>
    <p:sldId id="709" r:id="rId29"/>
    <p:sldId id="934" r:id="rId30"/>
    <p:sldId id="318" r:id="rId31"/>
    <p:sldId id="474" r:id="rId32"/>
    <p:sldId id="315" r:id="rId33"/>
    <p:sldId id="324" r:id="rId34"/>
    <p:sldId id="707" r:id="rId35"/>
    <p:sldId id="708" r:id="rId36"/>
    <p:sldId id="325" r:id="rId37"/>
    <p:sldId id="519" r:id="rId38"/>
    <p:sldId id="482" r:id="rId39"/>
    <p:sldId id="574" r:id="rId40"/>
    <p:sldId id="575" r:id="rId41"/>
    <p:sldId id="576" r:id="rId42"/>
    <p:sldId id="558" r:id="rId43"/>
    <p:sldId id="559" r:id="rId44"/>
    <p:sldId id="332" r:id="rId45"/>
    <p:sldId id="334" r:id="rId46"/>
    <p:sldId id="333" r:id="rId47"/>
    <p:sldId id="588" r:id="rId48"/>
    <p:sldId id="345" r:id="rId49"/>
    <p:sldId id="567" r:id="rId50"/>
    <p:sldId id="577" r:id="rId51"/>
    <p:sldId id="578" r:id="rId52"/>
    <p:sldId id="1135" r:id="rId53"/>
    <p:sldId id="2920" r:id="rId54"/>
    <p:sldId id="1333" r:id="rId55"/>
    <p:sldId id="551" r:id="rId56"/>
    <p:sldId id="757" r:id="rId57"/>
    <p:sldId id="1426" r:id="rId58"/>
    <p:sldId id="579" r:id="rId59"/>
    <p:sldId id="405" r:id="rId60"/>
    <p:sldId id="398" r:id="rId61"/>
    <p:sldId id="580" r:id="rId62"/>
    <p:sldId id="581" r:id="rId63"/>
    <p:sldId id="583" r:id="rId64"/>
    <p:sldId id="1513" r:id="rId65"/>
    <p:sldId id="501" r:id="rId66"/>
    <p:sldId id="586" r:id="rId67"/>
  </p:sldIdLst>
  <p:sldSz cx="9144000" cy="6858000" type="screen4x3"/>
  <p:notesSz cx="6858000" cy="9144000"/>
  <p:embeddedFontLst>
    <p:embeddedFont>
      <p:font typeface="方正大黑简体" panose="02000000000000000000"/>
      <p:regular r:id="rId69"/>
    </p:embeddedFont>
    <p:embeddedFont>
      <p:font typeface="Helvetica" panose="020B0604020202020204" pitchFamily="34" charset="0"/>
      <p:regular r:id="rId70"/>
      <p:bold r:id="rId71"/>
      <p:italic r:id="rId72"/>
      <p:boldItalic r:id="rId73"/>
    </p:embeddedFont>
    <p:embeddedFont>
      <p:font typeface="Tahoma" panose="020B0604030504040204" pitchFamily="34" charset="0"/>
      <p:regular r:id="rId74"/>
      <p:bold r:id="rId75"/>
    </p:embeddedFont>
    <p:embeddedFont>
      <p:font typeface="黑体" panose="02010609060101010101" pitchFamily="49" charset="-122"/>
      <p:regular r:id="rId76"/>
    </p:embeddedFont>
    <p:embeddedFont>
      <p:font typeface="华文楷体" panose="02010600040101010101" pitchFamily="2" charset="-122"/>
      <p:regular r:id="rId77"/>
    </p:embeddedFont>
    <p:embeddedFont>
      <p:font typeface="华文新魏" panose="02010800040101010101" pitchFamily="2" charset="-122"/>
      <p:regular r:id="rId78"/>
    </p:embeddedFont>
    <p:embeddedFont>
      <p:font typeface="华文行楷" panose="02010800040101010101" pitchFamily="2" charset="-122"/>
      <p:regular r:id="rId79"/>
    </p:embeddedFont>
    <p:embeddedFont>
      <p:font typeface="微软雅黑" panose="020B0503020204020204" pitchFamily="34" charset="-122"/>
      <p:regular r:id="rId80"/>
      <p:bold r:id="rId81"/>
    </p:embeddedFont>
    <p:embeddedFont>
      <p:font typeface="新宋体" panose="02010609030101010101" pitchFamily="49" charset="-122"/>
      <p:regular r:id="rId82"/>
    </p:embeddedFont>
  </p:embeddedFontLst>
  <p:custDataLst>
    <p:tags r:id="rId83"/>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方正超粗黑简体"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方正超粗黑简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方正超粗黑简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方正超粗黑简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方正超粗黑简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方正超粗黑简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方正超粗黑简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方正超粗黑简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方正超粗黑简体" pitchFamily="2" charset="-122"/>
        <a:cs typeface="+mn-cs"/>
      </a:defRPr>
    </a:lvl9pPr>
  </p:defaultTextStyle>
  <p:extLst>
    <p:ext uri="{EFAFB233-063F-42B5-8137-9DF3F51BA10A}">
      <p15:sldGuideLst xmlns:p15="http://schemas.microsoft.com/office/powerpoint/2012/main">
        <p15:guide id="1" orient="horz" pos="2034" userDrawn="1">
          <p15:clr>
            <a:srgbClr val="A4A3A4"/>
          </p15:clr>
        </p15:guide>
        <p15:guide id="2" pos="28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a:srgbClr val="0000FF"/>
    <a:srgbClr val="A61A7E"/>
    <a:srgbClr val="000099"/>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89"/>
    <p:restoredTop sz="81785"/>
  </p:normalViewPr>
  <p:slideViewPr>
    <p:cSldViewPr showGuides="1">
      <p:cViewPr varScale="1">
        <p:scale>
          <a:sx n="45" d="100"/>
          <a:sy n="45" d="100"/>
        </p:scale>
        <p:origin x="1454" y="48"/>
      </p:cViewPr>
      <p:guideLst>
        <p:guide orient="horz" pos="2034"/>
        <p:guide pos="2858"/>
      </p:guideLst>
    </p:cSldViewPr>
  </p:slideViewPr>
  <p:outlineViewPr>
    <p:cViewPr>
      <p:scale>
        <a:sx n="33" d="100"/>
        <a:sy n="33" d="100"/>
      </p:scale>
      <p:origin x="0" y="0"/>
    </p:cViewPr>
  </p:outlin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118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4294967295"/>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2119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119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buFont typeface="Arial" panose="020B0604020202020204" pitchFamily="34" charset="0"/>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t>‹#›</a:t>
            </a:fld>
            <a:endParaRPr lang="en-US" altLang="zh-CN" sz="1200" strike="noStrike" noProof="1">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ea typeface="宋体" panose="02010600030101010101" pitchFamily="2" charset="-122"/>
              </a:rPr>
              <a:t>1</a:t>
            </a:fld>
            <a:endParaRPr lang="en-US" altLang="zh-CN" sz="1200" dirty="0">
              <a:ea typeface="宋体" panose="02010600030101010101" pitchFamily="2" charset="-122"/>
            </a:endParaRPr>
          </a:p>
        </p:txBody>
      </p:sp>
      <p:sp>
        <p:nvSpPr>
          <p:cNvPr id="19458" name="Rectangle 2"/>
          <p:cNvSpPr>
            <a:spLocks noGrp="1" noRot="1" noChangeAspect="1" noTextEdit="1"/>
          </p:cNvSpPr>
          <p:nvPr>
            <p:ph type="sldImg"/>
          </p:nvPr>
        </p:nvSpPr>
        <p:spPr/>
      </p:sp>
      <p:sp>
        <p:nvSpPr>
          <p:cNvPr id="19459" name="Rectangle 3"/>
          <p:cNvSpPr>
            <a:spLocks noGrp="1"/>
          </p:cNvSpPr>
          <p:nvPr>
            <p:ph type="body"/>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TextEdit="1"/>
          </p:cNvSpPr>
          <p:nvPr>
            <p:ph type="sldImg"/>
          </p:nvPr>
        </p:nvSpPr>
        <p:spPr/>
      </p:sp>
      <p:sp>
        <p:nvSpPr>
          <p:cNvPr id="49154" name="备注占位符 2"/>
          <p:cNvSpPr>
            <a:spLocks noGrp="1"/>
          </p:cNvSpPr>
          <p:nvPr>
            <p:ph type="body"/>
          </p:nvPr>
        </p:nvSpPr>
        <p:spPr/>
        <p:txBody>
          <a:bodyPr wrap="square" lIns="91440" tIns="45720" rIns="91440" bIns="45720" anchor="t" anchorCtr="0"/>
          <a:lstStyle/>
          <a:p>
            <a:pPr lvl="0" defTabSz="227330">
              <a:lnSpc>
                <a:spcPct val="125000"/>
              </a:lnSpc>
              <a:spcBef>
                <a:spcPct val="0"/>
              </a:spcBef>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noTextEdit="1"/>
          </p:cNvSpPr>
          <p:nvPr>
            <p:ph type="sldImg"/>
          </p:nvPr>
        </p:nvSpPr>
        <p:spPr/>
      </p:sp>
      <p:sp>
        <p:nvSpPr>
          <p:cNvPr id="52226" name="备注占位符 2"/>
          <p:cNvSpPr>
            <a:spLocks noGrp="1"/>
          </p:cNvSpPr>
          <p:nvPr>
            <p:ph type="body"/>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noTextEdit="1"/>
          </p:cNvSpPr>
          <p:nvPr>
            <p:ph type="sldImg"/>
          </p:nvPr>
        </p:nvSpPr>
        <p:spPr/>
      </p:sp>
      <p:sp>
        <p:nvSpPr>
          <p:cNvPr id="65538"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6553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ea typeface="宋体" panose="02010600030101010101" pitchFamily="2" charset="-122"/>
              </a:rPr>
              <a:t>42</a:t>
            </a:fld>
            <a:endParaRPr lang="en-US" altLang="zh-CN" sz="1200"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ea typeface="宋体" panose="02010600030101010101" pitchFamily="2" charset="-122"/>
              </a:rPr>
              <a:t>61</a:t>
            </a:fld>
            <a:endParaRPr lang="en-US" altLang="zh-CN" sz="1200" dirty="0">
              <a:ea typeface="宋体" panose="02010600030101010101" pitchFamily="2" charset="-122"/>
            </a:endParaRPr>
          </a:p>
        </p:txBody>
      </p:sp>
      <p:sp>
        <p:nvSpPr>
          <p:cNvPr id="87042" name="Rectangle 2"/>
          <p:cNvSpPr>
            <a:spLocks noGrp="1" noRot="1" noChangeAspect="1" noTextEdit="1"/>
          </p:cNvSpPr>
          <p:nvPr>
            <p:ph type="sldImg"/>
          </p:nvPr>
        </p:nvSpPr>
        <p:spPr>
          <a:xfrm>
            <a:off x="1292225" y="795338"/>
            <a:ext cx="4273550" cy="3205162"/>
          </a:xfrm>
          <a:ln w="12700">
            <a:solidFill>
              <a:schemeClr val="tx1"/>
            </a:solidFill>
          </a:ln>
        </p:spPr>
      </p:sp>
      <p:sp>
        <p:nvSpPr>
          <p:cNvPr id="87043" name="Rectangle 3"/>
          <p:cNvSpPr>
            <a:spLocks noGrp="1"/>
          </p:cNvSpPr>
          <p:nvPr>
            <p:ph type="body"/>
          </p:nvPr>
        </p:nvSpPr>
        <p:spPr>
          <a:xfrm>
            <a:off x="914400" y="4344988"/>
            <a:ext cx="5029200" cy="3849687"/>
          </a:xfrm>
        </p:spPr>
        <p:txBody>
          <a:bodyPr wrap="square" lIns="92075" tIns="46038" rIns="92075" bIns="46038" anchor="t" anchorCtr="0"/>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FFFF5"/>
        </a:solidFill>
        <a:effectLst/>
      </p:bgPr>
    </p:bg>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196850" y="63500"/>
            <a:ext cx="4051300" cy="388938"/>
          </a:xfrm>
          <a:prstGeom prst="rect">
            <a:avLst/>
          </a:prstGeom>
          <a:noFill/>
          <a:ln w="9525">
            <a:noFill/>
            <a:miter lim="800000"/>
          </a:ln>
        </p:spPr>
        <p:txBody>
          <a:bodyPr lIns="68577" tIns="34289" rIns="68577" bIns="34289"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a:ln>
                  <a:noFill/>
                </a:ln>
                <a:solidFill>
                  <a:srgbClr val="0F6757"/>
                </a:solidFill>
                <a:effectLst/>
                <a:uLnTx/>
                <a:uFillTx/>
                <a:latin typeface="微软雅黑" panose="020B0503020204020204" pitchFamily="34" charset="-122"/>
                <a:ea typeface="微软雅黑" panose="020B0503020204020204" pitchFamily="34" charset="-122"/>
                <a:cs typeface="+mn-cs"/>
                <a:sym typeface="Helvetica" pitchFamily="34" charset="0"/>
              </a:rPr>
              <a:t>二、牢固确立习近平强军思想在国防和军队建设中的指导地位</a:t>
            </a:r>
          </a:p>
        </p:txBody>
      </p:sp>
      <p:grpSp>
        <p:nvGrpSpPr>
          <p:cNvPr id="9219" name="组合 6"/>
          <p:cNvGrpSpPr/>
          <p:nvPr userDrawn="1"/>
        </p:nvGrpSpPr>
        <p:grpSpPr>
          <a:xfrm>
            <a:off x="250825" y="6378575"/>
            <a:ext cx="8726488" cy="412750"/>
            <a:chOff x="333659" y="6377803"/>
            <a:chExt cx="11635234" cy="414020"/>
          </a:xfrm>
        </p:grpSpPr>
        <p:sp>
          <p:nvSpPr>
            <p:cNvPr id="9" name="文本框 7"/>
            <p:cNvSpPr txBox="1">
              <a:spLocks noChangeArrowheads="1"/>
            </p:cNvSpPr>
            <p:nvPr/>
          </p:nvSpPr>
          <p:spPr bwMode="auto">
            <a:xfrm>
              <a:off x="7549325" y="6444683"/>
              <a:ext cx="3524224" cy="229303"/>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900" b="1"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Helvetica" pitchFamily="34" charset="0"/>
                </a:rPr>
                <a:t>习近平新时代中国特色社会主义思想三十讲</a:t>
              </a:r>
              <a:endParaRPr kumimoji="0" lang="zh-CN" altLang="en-US" sz="900" b="1" i="0" u="none" strike="noStrike" kern="1200" cap="none" spc="0" normalizeH="0" baseline="0" noProof="0">
                <a:ln>
                  <a:noFill/>
                </a:ln>
                <a:solidFill>
                  <a:srgbClr val="808080"/>
                </a:solidFill>
                <a:effectLst/>
                <a:uLnTx/>
                <a:uFillTx/>
                <a:latin typeface="华文行楷" panose="02010800040101010101" pitchFamily="2" charset="-122"/>
                <a:ea typeface="华文行楷" panose="02010800040101010101" pitchFamily="2" charset="-122"/>
                <a:cs typeface="+mn-cs"/>
                <a:sym typeface="Helvetica" pitchFamily="34" charset="0"/>
              </a:endParaRPr>
            </a:p>
          </p:txBody>
        </p:sp>
        <p:sp>
          <p:nvSpPr>
            <p:cNvPr id="10" name="矩形 9"/>
            <p:cNvSpPr>
              <a:spLocks noChangeArrowheads="1"/>
            </p:cNvSpPr>
            <p:nvPr/>
          </p:nvSpPr>
          <p:spPr bwMode="auto">
            <a:xfrm>
              <a:off x="10887283" y="6377803"/>
              <a:ext cx="1081610" cy="414020"/>
            </a:xfrm>
            <a:prstGeom prst="rect">
              <a:avLst/>
            </a:prstGeom>
            <a:noFill/>
            <a:ln w="9525">
              <a:noFill/>
              <a:miter lim="800000"/>
            </a:ln>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a:ln>
                    <a:noFill/>
                  </a:ln>
                  <a:solidFill>
                    <a:srgbClr val="166555"/>
                  </a:solidFill>
                  <a:effectLst/>
                  <a:uLnTx/>
                  <a:uFillTx/>
                  <a:latin typeface="华文行楷" panose="02010800040101010101" pitchFamily="2" charset="-122"/>
                  <a:ea typeface="华文行楷" panose="02010800040101010101" pitchFamily="2" charset="-122"/>
                  <a:cs typeface="+mn-cs"/>
                  <a:sym typeface="Helvetica" pitchFamily="34" charset="0"/>
                </a:rPr>
                <a:t>第二十四讲</a:t>
              </a:r>
              <a:endParaRPr kumimoji="0" lang="zh-CN" altLang="en-US" sz="1000" b="0" i="0" u="none" strike="noStrike" kern="1200" cap="none" spc="0" normalizeH="0" baseline="0" noProof="0">
                <a:ln>
                  <a:noFill/>
                </a:ln>
                <a:solidFill>
                  <a:srgbClr val="166555"/>
                </a:solidFill>
                <a:effectLst/>
                <a:uLnTx/>
                <a:uFillTx/>
                <a:latin typeface="Helvetica" pitchFamily="34" charset="0"/>
                <a:ea typeface="宋体" panose="02010600030101010101" pitchFamily="2" charset="-122"/>
                <a:cs typeface="+mn-cs"/>
                <a:sym typeface="Helvetica" pitchFamily="34" charset="0"/>
              </a:endParaRPr>
            </a:p>
          </p:txBody>
        </p:sp>
        <p:cxnSp>
          <p:nvCxnSpPr>
            <p:cNvPr id="11" name="直接连接符 10"/>
            <p:cNvCxnSpPr/>
            <p:nvPr/>
          </p:nvCxnSpPr>
          <p:spPr>
            <a:xfrm>
              <a:off x="333659" y="6583221"/>
              <a:ext cx="7128882" cy="0"/>
            </a:xfrm>
            <a:prstGeom prst="line">
              <a:avLst/>
            </a:prstGeom>
            <a:ln>
              <a:solidFill>
                <a:srgbClr val="166555"/>
              </a:solidFill>
            </a:ln>
          </p:spPr>
          <p:style>
            <a:lnRef idx="1">
              <a:schemeClr val="accent1"/>
            </a:lnRef>
            <a:fillRef idx="0">
              <a:schemeClr val="accent1"/>
            </a:fillRef>
            <a:effectRef idx="0">
              <a:schemeClr val="accent1"/>
            </a:effectRef>
            <a:fontRef idx="minor">
              <a:schemeClr val="tx1"/>
            </a:fontRef>
          </p:style>
        </p:cxnSp>
      </p:grpSp>
      <p:cxnSp>
        <p:nvCxnSpPr>
          <p:cNvPr id="12" name="直接箭头连接符 79"/>
          <p:cNvCxnSpPr/>
          <p:nvPr/>
        </p:nvCxnSpPr>
        <p:spPr bwMode="auto">
          <a:xfrm>
            <a:off x="4316413" y="258763"/>
            <a:ext cx="4564063" cy="0"/>
          </a:xfrm>
          <a:prstGeom prst="straightConnector1">
            <a:avLst/>
          </a:prstGeom>
          <a:ln w="6350">
            <a:solidFill>
              <a:srgbClr val="16655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日期占位符 1"/>
          <p:cNvSpPr>
            <a:spLocks noGrp="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页脚占位符 2"/>
          <p:cNvSpPr>
            <a:spLocks noGrp="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灯片编号占位符 3"/>
          <p:cNvSpPr>
            <a:spLocks noGrp="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ea typeface="宋体" panose="02010600030101010101" pitchFamily="2" charset="-122"/>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FFFF5"/>
        </a:solidFill>
        <a:effectLst/>
      </p:bgPr>
    </p:bg>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196850" y="63500"/>
            <a:ext cx="4051300" cy="388938"/>
          </a:xfrm>
          <a:prstGeom prst="rect">
            <a:avLst/>
          </a:prstGeom>
          <a:noFill/>
          <a:ln w="9525">
            <a:noFill/>
            <a:miter lim="800000"/>
          </a:ln>
        </p:spPr>
        <p:txBody>
          <a:bodyPr lIns="68577" tIns="34289" rIns="68577" bIns="34289"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a:ln>
                  <a:noFill/>
                </a:ln>
                <a:solidFill>
                  <a:srgbClr val="0F6757"/>
                </a:solidFill>
                <a:effectLst/>
                <a:uLnTx/>
                <a:uFillTx/>
                <a:latin typeface="微软雅黑" panose="020B0503020204020204" pitchFamily="34" charset="-122"/>
                <a:ea typeface="微软雅黑" panose="020B0503020204020204" pitchFamily="34" charset="-122"/>
                <a:cs typeface="+mn-cs"/>
                <a:sym typeface="Helvetica" pitchFamily="34" charset="0"/>
              </a:rPr>
              <a:t>二、牢固确立习近平强军思想在国防和军队建设中的指导地位</a:t>
            </a:r>
          </a:p>
        </p:txBody>
      </p:sp>
      <p:grpSp>
        <p:nvGrpSpPr>
          <p:cNvPr id="10243" name="组合 6"/>
          <p:cNvGrpSpPr/>
          <p:nvPr userDrawn="1"/>
        </p:nvGrpSpPr>
        <p:grpSpPr>
          <a:xfrm>
            <a:off x="250825" y="6378575"/>
            <a:ext cx="8726488" cy="412750"/>
            <a:chOff x="333659" y="6377803"/>
            <a:chExt cx="11635234" cy="414020"/>
          </a:xfrm>
        </p:grpSpPr>
        <p:sp>
          <p:nvSpPr>
            <p:cNvPr id="9" name="文本框 7"/>
            <p:cNvSpPr txBox="1">
              <a:spLocks noChangeArrowheads="1"/>
            </p:cNvSpPr>
            <p:nvPr/>
          </p:nvSpPr>
          <p:spPr bwMode="auto">
            <a:xfrm>
              <a:off x="7549325" y="6444683"/>
              <a:ext cx="3524224" cy="229303"/>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900" b="1"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Helvetica" pitchFamily="34" charset="0"/>
                </a:rPr>
                <a:t>习近平新时代中国特色社会主义思想三十讲</a:t>
              </a:r>
              <a:endParaRPr kumimoji="0" lang="zh-CN" altLang="en-US" sz="900" b="1" i="0" u="none" strike="noStrike" kern="1200" cap="none" spc="0" normalizeH="0" baseline="0" noProof="0">
                <a:ln>
                  <a:noFill/>
                </a:ln>
                <a:solidFill>
                  <a:srgbClr val="808080"/>
                </a:solidFill>
                <a:effectLst/>
                <a:uLnTx/>
                <a:uFillTx/>
                <a:latin typeface="华文行楷" panose="02010800040101010101" pitchFamily="2" charset="-122"/>
                <a:ea typeface="华文行楷" panose="02010800040101010101" pitchFamily="2" charset="-122"/>
                <a:cs typeface="+mn-cs"/>
                <a:sym typeface="Helvetica" pitchFamily="34" charset="0"/>
              </a:endParaRPr>
            </a:p>
          </p:txBody>
        </p:sp>
        <p:sp>
          <p:nvSpPr>
            <p:cNvPr id="10" name="矩形 9"/>
            <p:cNvSpPr>
              <a:spLocks noChangeArrowheads="1"/>
            </p:cNvSpPr>
            <p:nvPr/>
          </p:nvSpPr>
          <p:spPr bwMode="auto">
            <a:xfrm>
              <a:off x="10887283" y="6377803"/>
              <a:ext cx="1081610" cy="414020"/>
            </a:xfrm>
            <a:prstGeom prst="rect">
              <a:avLst/>
            </a:prstGeom>
            <a:noFill/>
            <a:ln w="9525">
              <a:noFill/>
              <a:miter lim="800000"/>
            </a:ln>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a:ln>
                    <a:noFill/>
                  </a:ln>
                  <a:solidFill>
                    <a:srgbClr val="166555"/>
                  </a:solidFill>
                  <a:effectLst/>
                  <a:uLnTx/>
                  <a:uFillTx/>
                  <a:latin typeface="华文行楷" panose="02010800040101010101" pitchFamily="2" charset="-122"/>
                  <a:ea typeface="华文行楷" panose="02010800040101010101" pitchFamily="2" charset="-122"/>
                  <a:cs typeface="+mn-cs"/>
                  <a:sym typeface="Helvetica" pitchFamily="34" charset="0"/>
                </a:rPr>
                <a:t>第二十四讲</a:t>
              </a:r>
              <a:endParaRPr kumimoji="0" lang="zh-CN" altLang="en-US" sz="1000" b="0" i="0" u="none" strike="noStrike" kern="1200" cap="none" spc="0" normalizeH="0" baseline="0" noProof="0">
                <a:ln>
                  <a:noFill/>
                </a:ln>
                <a:solidFill>
                  <a:srgbClr val="166555"/>
                </a:solidFill>
                <a:effectLst/>
                <a:uLnTx/>
                <a:uFillTx/>
                <a:latin typeface="Helvetica" pitchFamily="34" charset="0"/>
                <a:ea typeface="宋体" panose="02010600030101010101" pitchFamily="2" charset="-122"/>
                <a:cs typeface="+mn-cs"/>
                <a:sym typeface="Helvetica" pitchFamily="34" charset="0"/>
              </a:endParaRPr>
            </a:p>
          </p:txBody>
        </p:sp>
        <p:cxnSp>
          <p:nvCxnSpPr>
            <p:cNvPr id="11" name="直接连接符 10"/>
            <p:cNvCxnSpPr/>
            <p:nvPr/>
          </p:nvCxnSpPr>
          <p:spPr>
            <a:xfrm>
              <a:off x="333659" y="6583221"/>
              <a:ext cx="7128882" cy="0"/>
            </a:xfrm>
            <a:prstGeom prst="line">
              <a:avLst/>
            </a:prstGeom>
            <a:ln>
              <a:solidFill>
                <a:srgbClr val="166555"/>
              </a:solidFill>
            </a:ln>
          </p:spPr>
          <p:style>
            <a:lnRef idx="1">
              <a:schemeClr val="accent1"/>
            </a:lnRef>
            <a:fillRef idx="0">
              <a:schemeClr val="accent1"/>
            </a:fillRef>
            <a:effectRef idx="0">
              <a:schemeClr val="accent1"/>
            </a:effectRef>
            <a:fontRef idx="minor">
              <a:schemeClr val="tx1"/>
            </a:fontRef>
          </p:style>
        </p:cxnSp>
      </p:grpSp>
      <p:cxnSp>
        <p:nvCxnSpPr>
          <p:cNvPr id="12" name="直接箭头连接符 79"/>
          <p:cNvCxnSpPr/>
          <p:nvPr/>
        </p:nvCxnSpPr>
        <p:spPr bwMode="auto">
          <a:xfrm>
            <a:off x="4316413" y="258763"/>
            <a:ext cx="4564063" cy="0"/>
          </a:xfrm>
          <a:prstGeom prst="straightConnector1">
            <a:avLst/>
          </a:prstGeom>
          <a:ln w="6350">
            <a:solidFill>
              <a:srgbClr val="16655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日期占位符 1"/>
          <p:cNvSpPr>
            <a:spLocks noGrp="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页脚占位符 2"/>
          <p:cNvSpPr>
            <a:spLocks noGrp="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灯片编号占位符 3"/>
          <p:cNvSpPr>
            <a:spLocks noGrp="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ea typeface="宋体" panose="02010600030101010101" pitchFamily="2" charset="-122"/>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FFFF5"/>
        </a:solidFill>
        <a:effectLst/>
      </p:bgPr>
    </p:bg>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196850" y="63500"/>
            <a:ext cx="4051300" cy="388938"/>
          </a:xfrm>
          <a:prstGeom prst="rect">
            <a:avLst/>
          </a:prstGeom>
          <a:noFill/>
          <a:ln w="9525">
            <a:noFill/>
            <a:miter lim="800000"/>
          </a:ln>
        </p:spPr>
        <p:txBody>
          <a:bodyPr lIns="68577" tIns="34289" rIns="68577" bIns="34289"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a:ln>
                  <a:noFill/>
                </a:ln>
                <a:solidFill>
                  <a:srgbClr val="0F6757"/>
                </a:solidFill>
                <a:effectLst/>
                <a:uLnTx/>
                <a:uFillTx/>
                <a:latin typeface="微软雅黑" panose="020B0503020204020204" pitchFamily="34" charset="-122"/>
                <a:ea typeface="微软雅黑" panose="020B0503020204020204" pitchFamily="34" charset="-122"/>
                <a:cs typeface="+mn-cs"/>
                <a:sym typeface="Helvetica" pitchFamily="34" charset="0"/>
              </a:rPr>
              <a:t>二、牢固确立习近平强军思想在国防和军队建设中的指导地位</a:t>
            </a:r>
          </a:p>
        </p:txBody>
      </p:sp>
      <p:grpSp>
        <p:nvGrpSpPr>
          <p:cNvPr id="11267" name="组合 6"/>
          <p:cNvGrpSpPr/>
          <p:nvPr userDrawn="1"/>
        </p:nvGrpSpPr>
        <p:grpSpPr>
          <a:xfrm>
            <a:off x="250825" y="6378575"/>
            <a:ext cx="8726488" cy="412750"/>
            <a:chOff x="333659" y="6377803"/>
            <a:chExt cx="11635234" cy="414020"/>
          </a:xfrm>
        </p:grpSpPr>
        <p:sp>
          <p:nvSpPr>
            <p:cNvPr id="9" name="文本框 7"/>
            <p:cNvSpPr txBox="1">
              <a:spLocks noChangeArrowheads="1"/>
            </p:cNvSpPr>
            <p:nvPr/>
          </p:nvSpPr>
          <p:spPr bwMode="auto">
            <a:xfrm>
              <a:off x="7549325" y="6444683"/>
              <a:ext cx="3524224" cy="229303"/>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900" b="1"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Helvetica" pitchFamily="34" charset="0"/>
                </a:rPr>
                <a:t>习近平新时代中国特色社会主义思想三十讲</a:t>
              </a:r>
              <a:endParaRPr kumimoji="0" lang="zh-CN" altLang="en-US" sz="900" b="1" i="0" u="none" strike="noStrike" kern="1200" cap="none" spc="0" normalizeH="0" baseline="0" noProof="0">
                <a:ln>
                  <a:noFill/>
                </a:ln>
                <a:solidFill>
                  <a:srgbClr val="808080"/>
                </a:solidFill>
                <a:effectLst/>
                <a:uLnTx/>
                <a:uFillTx/>
                <a:latin typeface="华文行楷" panose="02010800040101010101" pitchFamily="2" charset="-122"/>
                <a:ea typeface="华文行楷" panose="02010800040101010101" pitchFamily="2" charset="-122"/>
                <a:cs typeface="+mn-cs"/>
                <a:sym typeface="Helvetica" pitchFamily="34" charset="0"/>
              </a:endParaRPr>
            </a:p>
          </p:txBody>
        </p:sp>
        <p:sp>
          <p:nvSpPr>
            <p:cNvPr id="10" name="矩形 9"/>
            <p:cNvSpPr>
              <a:spLocks noChangeArrowheads="1"/>
            </p:cNvSpPr>
            <p:nvPr/>
          </p:nvSpPr>
          <p:spPr bwMode="auto">
            <a:xfrm>
              <a:off x="10887283" y="6377803"/>
              <a:ext cx="1081610" cy="414020"/>
            </a:xfrm>
            <a:prstGeom prst="rect">
              <a:avLst/>
            </a:prstGeom>
            <a:noFill/>
            <a:ln w="9525">
              <a:noFill/>
              <a:miter lim="800000"/>
            </a:ln>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a:ln>
                    <a:noFill/>
                  </a:ln>
                  <a:solidFill>
                    <a:srgbClr val="166555"/>
                  </a:solidFill>
                  <a:effectLst/>
                  <a:uLnTx/>
                  <a:uFillTx/>
                  <a:latin typeface="华文行楷" panose="02010800040101010101" pitchFamily="2" charset="-122"/>
                  <a:ea typeface="华文行楷" panose="02010800040101010101" pitchFamily="2" charset="-122"/>
                  <a:cs typeface="+mn-cs"/>
                  <a:sym typeface="Helvetica" pitchFamily="34" charset="0"/>
                </a:rPr>
                <a:t>第二十四讲</a:t>
              </a:r>
              <a:endParaRPr kumimoji="0" lang="zh-CN" altLang="en-US" sz="1000" b="0" i="0" u="none" strike="noStrike" kern="1200" cap="none" spc="0" normalizeH="0" baseline="0" noProof="0">
                <a:ln>
                  <a:noFill/>
                </a:ln>
                <a:solidFill>
                  <a:srgbClr val="166555"/>
                </a:solidFill>
                <a:effectLst/>
                <a:uLnTx/>
                <a:uFillTx/>
                <a:latin typeface="Helvetica" pitchFamily="34" charset="0"/>
                <a:ea typeface="宋体" panose="02010600030101010101" pitchFamily="2" charset="-122"/>
                <a:cs typeface="+mn-cs"/>
                <a:sym typeface="Helvetica" pitchFamily="34" charset="0"/>
              </a:endParaRPr>
            </a:p>
          </p:txBody>
        </p:sp>
        <p:cxnSp>
          <p:nvCxnSpPr>
            <p:cNvPr id="11" name="直接连接符 10"/>
            <p:cNvCxnSpPr/>
            <p:nvPr/>
          </p:nvCxnSpPr>
          <p:spPr>
            <a:xfrm>
              <a:off x="333659" y="6583221"/>
              <a:ext cx="7128882" cy="0"/>
            </a:xfrm>
            <a:prstGeom prst="line">
              <a:avLst/>
            </a:prstGeom>
            <a:ln>
              <a:solidFill>
                <a:srgbClr val="166555"/>
              </a:solidFill>
            </a:ln>
          </p:spPr>
          <p:style>
            <a:lnRef idx="1">
              <a:schemeClr val="accent1"/>
            </a:lnRef>
            <a:fillRef idx="0">
              <a:schemeClr val="accent1"/>
            </a:fillRef>
            <a:effectRef idx="0">
              <a:schemeClr val="accent1"/>
            </a:effectRef>
            <a:fontRef idx="minor">
              <a:schemeClr val="tx1"/>
            </a:fontRef>
          </p:style>
        </p:cxnSp>
      </p:grpSp>
      <p:cxnSp>
        <p:nvCxnSpPr>
          <p:cNvPr id="12" name="直接箭头连接符 79"/>
          <p:cNvCxnSpPr/>
          <p:nvPr/>
        </p:nvCxnSpPr>
        <p:spPr bwMode="auto">
          <a:xfrm>
            <a:off x="4316413" y="258763"/>
            <a:ext cx="4564063" cy="0"/>
          </a:xfrm>
          <a:prstGeom prst="straightConnector1">
            <a:avLst/>
          </a:prstGeom>
          <a:ln w="6350">
            <a:solidFill>
              <a:srgbClr val="16655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日期占位符 1"/>
          <p:cNvSpPr>
            <a:spLocks noGrp="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页脚占位符 2"/>
          <p:cNvSpPr>
            <a:spLocks noGrp="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灯片编号占位符 3"/>
          <p:cNvSpPr>
            <a:spLocks noGrp="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ea typeface="宋体" panose="02010600030101010101" pitchFamily="2" charset="-122"/>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FFFF5"/>
        </a:solidFill>
        <a:effectLst/>
      </p:bgPr>
    </p:bg>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196850" y="63500"/>
            <a:ext cx="4051300" cy="388938"/>
          </a:xfrm>
          <a:prstGeom prst="rect">
            <a:avLst/>
          </a:prstGeom>
          <a:noFill/>
          <a:ln w="9525">
            <a:noFill/>
            <a:miter lim="800000"/>
          </a:ln>
        </p:spPr>
        <p:txBody>
          <a:bodyPr lIns="68577" tIns="34289" rIns="68577" bIns="34289"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a:ln>
                  <a:noFill/>
                </a:ln>
                <a:solidFill>
                  <a:srgbClr val="0F6757"/>
                </a:solidFill>
                <a:effectLst/>
                <a:uLnTx/>
                <a:uFillTx/>
                <a:latin typeface="微软雅黑" panose="020B0503020204020204" pitchFamily="34" charset="-122"/>
                <a:ea typeface="微软雅黑" panose="020B0503020204020204" pitchFamily="34" charset="-122"/>
                <a:cs typeface="+mn-cs"/>
                <a:sym typeface="Helvetica" pitchFamily="34" charset="0"/>
              </a:rPr>
              <a:t>二、牢固确立习近平强军思想在国防和军队建设中的指导地位</a:t>
            </a:r>
          </a:p>
        </p:txBody>
      </p:sp>
      <p:grpSp>
        <p:nvGrpSpPr>
          <p:cNvPr id="12291" name="组合 6"/>
          <p:cNvGrpSpPr/>
          <p:nvPr userDrawn="1"/>
        </p:nvGrpSpPr>
        <p:grpSpPr>
          <a:xfrm>
            <a:off x="250825" y="6378575"/>
            <a:ext cx="8726488" cy="412750"/>
            <a:chOff x="333659" y="6377803"/>
            <a:chExt cx="11635234" cy="414020"/>
          </a:xfrm>
        </p:grpSpPr>
        <p:sp>
          <p:nvSpPr>
            <p:cNvPr id="9" name="文本框 7"/>
            <p:cNvSpPr txBox="1">
              <a:spLocks noChangeArrowheads="1"/>
            </p:cNvSpPr>
            <p:nvPr/>
          </p:nvSpPr>
          <p:spPr bwMode="auto">
            <a:xfrm>
              <a:off x="7549325" y="6444683"/>
              <a:ext cx="3524224" cy="229303"/>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900" b="1"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Helvetica" pitchFamily="34" charset="0"/>
                </a:rPr>
                <a:t>习近平新时代中国特色社会主义思想三十讲</a:t>
              </a:r>
              <a:endParaRPr kumimoji="0" lang="zh-CN" altLang="en-US" sz="900" b="1" i="0" u="none" strike="noStrike" kern="1200" cap="none" spc="0" normalizeH="0" baseline="0" noProof="0">
                <a:ln>
                  <a:noFill/>
                </a:ln>
                <a:solidFill>
                  <a:srgbClr val="808080"/>
                </a:solidFill>
                <a:effectLst/>
                <a:uLnTx/>
                <a:uFillTx/>
                <a:latin typeface="华文行楷" panose="02010800040101010101" pitchFamily="2" charset="-122"/>
                <a:ea typeface="华文行楷" panose="02010800040101010101" pitchFamily="2" charset="-122"/>
                <a:cs typeface="+mn-cs"/>
                <a:sym typeface="Helvetica" pitchFamily="34" charset="0"/>
              </a:endParaRPr>
            </a:p>
          </p:txBody>
        </p:sp>
        <p:sp>
          <p:nvSpPr>
            <p:cNvPr id="10" name="矩形 9"/>
            <p:cNvSpPr>
              <a:spLocks noChangeArrowheads="1"/>
            </p:cNvSpPr>
            <p:nvPr/>
          </p:nvSpPr>
          <p:spPr bwMode="auto">
            <a:xfrm>
              <a:off x="10887283" y="6377803"/>
              <a:ext cx="1081610" cy="414020"/>
            </a:xfrm>
            <a:prstGeom prst="rect">
              <a:avLst/>
            </a:prstGeom>
            <a:noFill/>
            <a:ln w="9525">
              <a:noFill/>
              <a:miter lim="800000"/>
            </a:ln>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a:ln>
                    <a:noFill/>
                  </a:ln>
                  <a:solidFill>
                    <a:srgbClr val="166555"/>
                  </a:solidFill>
                  <a:effectLst/>
                  <a:uLnTx/>
                  <a:uFillTx/>
                  <a:latin typeface="华文行楷" panose="02010800040101010101" pitchFamily="2" charset="-122"/>
                  <a:ea typeface="华文行楷" panose="02010800040101010101" pitchFamily="2" charset="-122"/>
                  <a:cs typeface="+mn-cs"/>
                  <a:sym typeface="Helvetica" pitchFamily="34" charset="0"/>
                </a:rPr>
                <a:t>第二十四讲</a:t>
              </a:r>
              <a:endParaRPr kumimoji="0" lang="zh-CN" altLang="en-US" sz="1000" b="0" i="0" u="none" strike="noStrike" kern="1200" cap="none" spc="0" normalizeH="0" baseline="0" noProof="0">
                <a:ln>
                  <a:noFill/>
                </a:ln>
                <a:solidFill>
                  <a:srgbClr val="166555"/>
                </a:solidFill>
                <a:effectLst/>
                <a:uLnTx/>
                <a:uFillTx/>
                <a:latin typeface="Helvetica" pitchFamily="34" charset="0"/>
                <a:ea typeface="宋体" panose="02010600030101010101" pitchFamily="2" charset="-122"/>
                <a:cs typeface="+mn-cs"/>
                <a:sym typeface="Helvetica" pitchFamily="34" charset="0"/>
              </a:endParaRPr>
            </a:p>
          </p:txBody>
        </p:sp>
        <p:cxnSp>
          <p:nvCxnSpPr>
            <p:cNvPr id="11" name="直接连接符 10"/>
            <p:cNvCxnSpPr/>
            <p:nvPr/>
          </p:nvCxnSpPr>
          <p:spPr>
            <a:xfrm>
              <a:off x="333659" y="6583221"/>
              <a:ext cx="7128882" cy="0"/>
            </a:xfrm>
            <a:prstGeom prst="line">
              <a:avLst/>
            </a:prstGeom>
            <a:ln>
              <a:solidFill>
                <a:srgbClr val="166555"/>
              </a:solidFill>
            </a:ln>
          </p:spPr>
          <p:style>
            <a:lnRef idx="1">
              <a:schemeClr val="accent1"/>
            </a:lnRef>
            <a:fillRef idx="0">
              <a:schemeClr val="accent1"/>
            </a:fillRef>
            <a:effectRef idx="0">
              <a:schemeClr val="accent1"/>
            </a:effectRef>
            <a:fontRef idx="minor">
              <a:schemeClr val="tx1"/>
            </a:fontRef>
          </p:style>
        </p:cxnSp>
      </p:grpSp>
      <p:cxnSp>
        <p:nvCxnSpPr>
          <p:cNvPr id="12" name="直接箭头连接符 79"/>
          <p:cNvCxnSpPr/>
          <p:nvPr/>
        </p:nvCxnSpPr>
        <p:spPr bwMode="auto">
          <a:xfrm>
            <a:off x="4316413" y="258763"/>
            <a:ext cx="4564063" cy="0"/>
          </a:xfrm>
          <a:prstGeom prst="straightConnector1">
            <a:avLst/>
          </a:prstGeom>
          <a:ln w="6350">
            <a:solidFill>
              <a:srgbClr val="16655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日期占位符 1"/>
          <p:cNvSpPr>
            <a:spLocks noGrp="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页脚占位符 2"/>
          <p:cNvSpPr>
            <a:spLocks noGrp="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灯片编号占位符 3"/>
          <p:cNvSpPr>
            <a:spLocks noGrp="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ea typeface="宋体" panose="02010600030101010101" pitchFamily="2" charset="-122"/>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FFFF5"/>
        </a:solidFill>
        <a:effectLst/>
      </p:bgPr>
    </p:bg>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196850" y="63500"/>
            <a:ext cx="4051300" cy="388938"/>
          </a:xfrm>
          <a:prstGeom prst="rect">
            <a:avLst/>
          </a:prstGeom>
          <a:noFill/>
          <a:ln w="9525">
            <a:noFill/>
            <a:miter lim="800000"/>
          </a:ln>
        </p:spPr>
        <p:txBody>
          <a:bodyPr lIns="68577" tIns="34289" rIns="68577" bIns="34289"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1" i="0" u="none" strike="noStrike" kern="1200" cap="none" spc="0" normalizeH="0" baseline="0" noProof="0">
                <a:ln>
                  <a:noFill/>
                </a:ln>
                <a:solidFill>
                  <a:srgbClr val="0F6757"/>
                </a:solidFill>
                <a:effectLst/>
                <a:uLnTx/>
                <a:uFillTx/>
                <a:latin typeface="微软雅黑" panose="020B0503020204020204" pitchFamily="34" charset="-122"/>
                <a:ea typeface="微软雅黑" panose="020B0503020204020204" pitchFamily="34" charset="-122"/>
                <a:cs typeface="+mn-cs"/>
                <a:sym typeface="Helvetica" pitchFamily="34" charset="0"/>
              </a:rPr>
              <a:t>二、牢固确立习近平强军思想在国防和军队建设中的指导地位</a:t>
            </a:r>
          </a:p>
        </p:txBody>
      </p:sp>
      <p:grpSp>
        <p:nvGrpSpPr>
          <p:cNvPr id="13315" name="组合 6"/>
          <p:cNvGrpSpPr/>
          <p:nvPr userDrawn="1"/>
        </p:nvGrpSpPr>
        <p:grpSpPr>
          <a:xfrm>
            <a:off x="250825" y="6378575"/>
            <a:ext cx="8726488" cy="412750"/>
            <a:chOff x="333659" y="6377803"/>
            <a:chExt cx="11635234" cy="414020"/>
          </a:xfrm>
        </p:grpSpPr>
        <p:sp>
          <p:nvSpPr>
            <p:cNvPr id="9" name="文本框 7"/>
            <p:cNvSpPr txBox="1">
              <a:spLocks noChangeArrowheads="1"/>
            </p:cNvSpPr>
            <p:nvPr/>
          </p:nvSpPr>
          <p:spPr bwMode="auto">
            <a:xfrm>
              <a:off x="7549325" y="6444683"/>
              <a:ext cx="3524224" cy="229303"/>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900" b="1"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Helvetica" pitchFamily="34" charset="0"/>
                </a:rPr>
                <a:t>习近平新时代中国特色社会主义思想三十讲</a:t>
              </a:r>
              <a:endParaRPr kumimoji="0" lang="zh-CN" altLang="en-US" sz="900" b="1" i="0" u="none" strike="noStrike" kern="1200" cap="none" spc="0" normalizeH="0" baseline="0" noProof="0">
                <a:ln>
                  <a:noFill/>
                </a:ln>
                <a:solidFill>
                  <a:srgbClr val="808080"/>
                </a:solidFill>
                <a:effectLst/>
                <a:uLnTx/>
                <a:uFillTx/>
                <a:latin typeface="华文行楷" panose="02010800040101010101" pitchFamily="2" charset="-122"/>
                <a:ea typeface="华文行楷" panose="02010800040101010101" pitchFamily="2" charset="-122"/>
                <a:cs typeface="+mn-cs"/>
                <a:sym typeface="Helvetica" pitchFamily="34" charset="0"/>
              </a:endParaRPr>
            </a:p>
          </p:txBody>
        </p:sp>
        <p:sp>
          <p:nvSpPr>
            <p:cNvPr id="10" name="矩形 9"/>
            <p:cNvSpPr>
              <a:spLocks noChangeArrowheads="1"/>
            </p:cNvSpPr>
            <p:nvPr/>
          </p:nvSpPr>
          <p:spPr bwMode="auto">
            <a:xfrm>
              <a:off x="10887283" y="6377803"/>
              <a:ext cx="1081610" cy="414020"/>
            </a:xfrm>
            <a:prstGeom prst="rect">
              <a:avLst/>
            </a:prstGeom>
            <a:noFill/>
            <a:ln w="9525">
              <a:noFill/>
              <a:miter lim="800000"/>
            </a:ln>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a:ln>
                    <a:noFill/>
                  </a:ln>
                  <a:solidFill>
                    <a:srgbClr val="166555"/>
                  </a:solidFill>
                  <a:effectLst/>
                  <a:uLnTx/>
                  <a:uFillTx/>
                  <a:latin typeface="华文行楷" panose="02010800040101010101" pitchFamily="2" charset="-122"/>
                  <a:ea typeface="华文行楷" panose="02010800040101010101" pitchFamily="2" charset="-122"/>
                  <a:cs typeface="+mn-cs"/>
                  <a:sym typeface="Helvetica" pitchFamily="34" charset="0"/>
                </a:rPr>
                <a:t>第二十四讲</a:t>
              </a:r>
              <a:endParaRPr kumimoji="0" lang="zh-CN" altLang="en-US" sz="1000" b="0" i="0" u="none" strike="noStrike" kern="1200" cap="none" spc="0" normalizeH="0" baseline="0" noProof="0">
                <a:ln>
                  <a:noFill/>
                </a:ln>
                <a:solidFill>
                  <a:srgbClr val="166555"/>
                </a:solidFill>
                <a:effectLst/>
                <a:uLnTx/>
                <a:uFillTx/>
                <a:latin typeface="Helvetica" pitchFamily="34" charset="0"/>
                <a:ea typeface="宋体" panose="02010600030101010101" pitchFamily="2" charset="-122"/>
                <a:cs typeface="+mn-cs"/>
                <a:sym typeface="Helvetica" pitchFamily="34" charset="0"/>
              </a:endParaRPr>
            </a:p>
          </p:txBody>
        </p:sp>
        <p:cxnSp>
          <p:nvCxnSpPr>
            <p:cNvPr id="11" name="直接连接符 10"/>
            <p:cNvCxnSpPr/>
            <p:nvPr/>
          </p:nvCxnSpPr>
          <p:spPr>
            <a:xfrm>
              <a:off x="333659" y="6583221"/>
              <a:ext cx="7128882" cy="0"/>
            </a:xfrm>
            <a:prstGeom prst="line">
              <a:avLst/>
            </a:prstGeom>
            <a:ln>
              <a:solidFill>
                <a:srgbClr val="166555"/>
              </a:solidFill>
            </a:ln>
          </p:spPr>
          <p:style>
            <a:lnRef idx="1">
              <a:schemeClr val="accent1"/>
            </a:lnRef>
            <a:fillRef idx="0">
              <a:schemeClr val="accent1"/>
            </a:fillRef>
            <a:effectRef idx="0">
              <a:schemeClr val="accent1"/>
            </a:effectRef>
            <a:fontRef idx="minor">
              <a:schemeClr val="tx1"/>
            </a:fontRef>
          </p:style>
        </p:cxnSp>
      </p:grpSp>
      <p:cxnSp>
        <p:nvCxnSpPr>
          <p:cNvPr id="12" name="直接箭头连接符 79"/>
          <p:cNvCxnSpPr/>
          <p:nvPr/>
        </p:nvCxnSpPr>
        <p:spPr bwMode="auto">
          <a:xfrm>
            <a:off x="4316413" y="258763"/>
            <a:ext cx="4564063" cy="0"/>
          </a:xfrm>
          <a:prstGeom prst="straightConnector1">
            <a:avLst/>
          </a:prstGeom>
          <a:ln w="6350">
            <a:solidFill>
              <a:srgbClr val="16655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日期占位符 1"/>
          <p:cNvSpPr>
            <a:spLocks noGrp="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页脚占位符 2"/>
          <p:cNvSpPr>
            <a:spLocks noGrp="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灯片编号占位符 3"/>
          <p:cNvSpPr>
            <a:spLocks noGrp="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ea typeface="宋体" panose="02010600030101010101" pitchFamily="2" charset="-122"/>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buFont typeface="Arial" panose="020B0604020202020204" pitchFamily="34" charset="0"/>
              <a:defRPr sz="140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a:solidFill>
            <a:schemeClr val="tx2"/>
          </a:solidFill>
          <a:latin typeface="+mj-lt"/>
          <a:ea typeface="宋体"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2051"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buFont typeface="Arial" panose="020B0604020202020204" pitchFamily="34" charset="0"/>
              <a:defRPr sz="140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ctr" rtl="0" eaLnBrk="0" fontAlgn="base" hangingPunct="0">
        <a:spcBef>
          <a:spcPct val="0"/>
        </a:spcBef>
        <a:spcAft>
          <a:spcPct val="0"/>
        </a:spcAft>
        <a:defRPr sz="4400">
          <a:solidFill>
            <a:schemeClr val="tx2"/>
          </a:solidFill>
          <a:latin typeface="+mj-lt"/>
          <a:ea typeface="宋体"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3075"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buFont typeface="Arial" panose="020B0604020202020204" pitchFamily="34" charset="0"/>
              <a:defRPr sz="140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ftr="0" dt="0"/>
  <p:txStyles>
    <p:titleStyle>
      <a:lvl1pPr algn="ctr" rtl="0" eaLnBrk="0" fontAlgn="base" hangingPunct="0">
        <a:spcBef>
          <a:spcPct val="0"/>
        </a:spcBef>
        <a:spcAft>
          <a:spcPct val="0"/>
        </a:spcAft>
        <a:defRPr sz="4400">
          <a:solidFill>
            <a:schemeClr val="tx2"/>
          </a:solidFill>
          <a:latin typeface="+mj-lt"/>
          <a:ea typeface="宋体"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4099"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buFont typeface="Arial" panose="020B0604020202020204" pitchFamily="34" charset="0"/>
              <a:defRPr sz="140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ftr="0" dt="0"/>
  <p:txStyles>
    <p:titleStyle>
      <a:lvl1pPr algn="ctr" rtl="0" eaLnBrk="0" fontAlgn="base" hangingPunct="0">
        <a:spcBef>
          <a:spcPct val="0"/>
        </a:spcBef>
        <a:spcAft>
          <a:spcPct val="0"/>
        </a:spcAft>
        <a:defRPr sz="4400">
          <a:solidFill>
            <a:schemeClr val="tx2"/>
          </a:solidFill>
          <a:latin typeface="+mj-lt"/>
          <a:ea typeface="宋体"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5123"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buFont typeface="Arial" panose="020B0604020202020204" pitchFamily="34" charset="0"/>
              <a:defRPr sz="140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sldNum="0" hdr="0" ftr="0" dt="0"/>
  <p:txStyles>
    <p:titleStyle>
      <a:lvl1pPr algn="ctr" rtl="0" eaLnBrk="0" fontAlgn="base" hangingPunct="0">
        <a:spcBef>
          <a:spcPct val="0"/>
        </a:spcBef>
        <a:spcAft>
          <a:spcPct val="0"/>
        </a:spcAft>
        <a:defRPr sz="4400">
          <a:solidFill>
            <a:schemeClr val="tx2"/>
          </a:solidFill>
          <a:latin typeface="+mj-lt"/>
          <a:ea typeface="宋体"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oleObject" Target="../embeddings/oleObject3.bin"/><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q.sohu.com/forum/9/topic/2295888"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slideLayout" Target="../slideLayouts/slideLayout15.xml"/><Relationship Id="rId7" Type="http://schemas.openxmlformats.org/officeDocument/2006/relationships/image" Target="../media/image4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2.png"/><Relationship Id="rId5" Type="http://schemas.openxmlformats.org/officeDocument/2006/relationships/image" Target="../media/image41.GIF"/><Relationship Id="rId4" Type="http://schemas.openxmlformats.org/officeDocument/2006/relationships/image" Target="../media/image40.jpe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oleObject" Target="../embeddings/oleObject1.bin"/><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notesSlide" Target="../notesSlides/notesSlide3.xml"/><Relationship Id="rId7" Type="http://schemas.openxmlformats.org/officeDocument/2006/relationships/image" Target="../media/image58.jpeg"/><Relationship Id="rId2" Type="http://schemas.openxmlformats.org/officeDocument/2006/relationships/slideLayout" Target="../slideLayouts/slideLayout13.xml"/><Relationship Id="rId1" Type="http://schemas.openxmlformats.org/officeDocument/2006/relationships/tags" Target="../tags/tag15.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63.jpe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66.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oleObject" Target="../embeddings/oleObject5.bin"/><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66.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oleObject" Target="../embeddings/oleObject7.bin"/><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jpeg"/><Relationship Id="rId7"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8.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1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6.png"/><Relationship Id="rId5" Type="http://schemas.openxmlformats.org/officeDocument/2006/relationships/tags" Target="../tags/tag7.xml"/><Relationship Id="rId15" Type="http://schemas.openxmlformats.org/officeDocument/2006/relationships/image" Target="../media/image20.png"/><Relationship Id="rId10" Type="http://schemas.openxmlformats.org/officeDocument/2006/relationships/image" Target="../media/image15.jpeg"/><Relationship Id="rId4" Type="http://schemas.openxmlformats.org/officeDocument/2006/relationships/tags" Target="../tags/tag6.xml"/><Relationship Id="rId9" Type="http://schemas.openxmlformats.org/officeDocument/2006/relationships/slideLayout" Target="../slideLayouts/slideLayout2.xml"/><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5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jpeg"/></Relationships>
</file>

<file path=ppt/slides/_rels/slide5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5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oleObject" Target="../embeddings/oleObject2.bin"/><Relationship Id="rId12" Type="http://schemas.openxmlformats.org/officeDocument/2006/relationships/image" Target="../media/image2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26.GIF"/><Relationship Id="rId5" Type="http://schemas.openxmlformats.org/officeDocument/2006/relationships/image" Target="../media/image6.jpeg"/><Relationship Id="rId10" Type="http://schemas.openxmlformats.org/officeDocument/2006/relationships/image" Target="../media/image25.GIF"/><Relationship Id="rId4" Type="http://schemas.openxmlformats.org/officeDocument/2006/relationships/image" Target="../media/image5.jpeg"/><Relationship Id="rId9"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A07"/>
          <p:cNvPicPr>
            <a:picLocks noChangeAspect="1"/>
          </p:cNvPicPr>
          <p:nvPr>
            <p:custDataLst>
              <p:tags r:id="rId1"/>
            </p:custDataLst>
          </p:nvPr>
        </p:nvPicPr>
        <p:blipFill>
          <a:blip r:embed="rId4"/>
          <a:stretch>
            <a:fillRect/>
          </a:stretch>
        </p:blipFill>
        <p:spPr>
          <a:xfrm>
            <a:off x="0" y="0"/>
            <a:ext cx="9144000" cy="6858000"/>
          </a:xfrm>
          <a:prstGeom prst="rect">
            <a:avLst/>
          </a:prstGeom>
          <a:noFill/>
          <a:ln w="9525">
            <a:noFill/>
          </a:ln>
        </p:spPr>
      </p:pic>
      <p:sp>
        <p:nvSpPr>
          <p:cNvPr id="18434" name="WordArt 4"/>
          <p:cNvSpPr>
            <a:spLocks noTextEdit="1"/>
          </p:cNvSpPr>
          <p:nvPr/>
        </p:nvSpPr>
        <p:spPr>
          <a:xfrm>
            <a:off x="1763713" y="1412875"/>
            <a:ext cx="5688012" cy="1584325"/>
          </a:xfrm>
          <a:prstGeom prst="rect">
            <a:avLst/>
          </a:prstGeom>
        </p:spPr>
        <p:txBody>
          <a:bodyPr wrap="none" fromWordArt="1">
            <a:prstTxWarp prst="textPlain">
              <a:avLst>
                <a:gd name="adj" fmla="val 50000"/>
              </a:avLst>
            </a:prstTxWarp>
            <a:normAutofit/>
          </a:bodyPr>
          <a:lstStyle/>
          <a:p>
            <a:pPr algn="ctr"/>
            <a:r>
              <a:rPr lang="zh-CN" altLang="en-US" sz="2000">
                <a:solidFill>
                  <a:srgbClr val="FFFF00"/>
                </a:solidFill>
                <a:effectLst>
                  <a:outerShdw dist="45791" dir="3378595" algn="ctr" rotWithShape="0">
                    <a:srgbClr val="800000"/>
                  </a:outerShdw>
                </a:effectLst>
                <a:latin typeface="方正超粗黑简体" charset="0"/>
                <a:ea typeface="方正超粗黑简体" charset="0"/>
              </a:rPr>
              <a:t>国防动员</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26493e745b7454e87423d8f69b79a1e"/>
          <p:cNvPicPr>
            <a:picLocks noChangeAspect="1"/>
          </p:cNvPicPr>
          <p:nvPr>
            <p:custDataLst>
              <p:tags r:id="rId1"/>
            </p:custDataLst>
          </p:nvPr>
        </p:nvPicPr>
        <p:blipFill>
          <a:blip r:embed="rId3"/>
          <a:stretch>
            <a:fillRect/>
          </a:stretch>
        </p:blipFill>
        <p:spPr>
          <a:xfrm>
            <a:off x="0" y="1933743"/>
            <a:ext cx="9144000" cy="4782185"/>
          </a:xfrm>
          <a:prstGeom prst="rect">
            <a:avLst/>
          </a:prstGeom>
        </p:spPr>
      </p:pic>
      <p:sp>
        <p:nvSpPr>
          <p:cNvPr id="4" name="文本框 3"/>
          <p:cNvSpPr txBox="1"/>
          <p:nvPr/>
        </p:nvSpPr>
        <p:spPr>
          <a:xfrm>
            <a:off x="29032" y="188775"/>
            <a:ext cx="8839200" cy="763905"/>
          </a:xfrm>
          <a:prstGeom prst="rect">
            <a:avLst/>
          </a:prstGeom>
          <a:noFill/>
        </p:spPr>
        <p:txBody>
          <a:bodyPr wrap="square" rtlCol="0" anchor="t">
            <a:noAutofit/>
          </a:bodyPr>
          <a:lstStyle/>
          <a:p>
            <a:r>
              <a:rPr lang="zh-CN" altLang="en-US" sz="2800" dirty="0">
                <a:sym typeface="+mn-ea"/>
              </a:rPr>
              <a:t>    美国爆发新冠疫情后，美国政府给每个美国人发</a:t>
            </a:r>
            <a:r>
              <a:rPr lang="en-US" altLang="zh-CN" sz="2800" dirty="0">
                <a:sym typeface="+mn-ea"/>
              </a:rPr>
              <a:t>1400</a:t>
            </a:r>
            <a:r>
              <a:rPr lang="zh-CN" altLang="en-US" sz="2800" dirty="0">
                <a:sym typeface="+mn-ea"/>
              </a:rPr>
              <a:t>美元，而中国政府不发钱，美国政府是否比中国政府更人民立场？</a:t>
            </a:r>
            <a:endParaRPr lang="en-US" altLang="zh-CN" sz="2800" dirty="0">
              <a:sym typeface="+mn-ea"/>
            </a:endParaRPr>
          </a:p>
          <a:p>
            <a:r>
              <a:rPr lang="en-US" altLang="zh-CN" sz="2800" dirty="0" err="1">
                <a:sym typeface="+mn-ea"/>
              </a:rPr>
              <a:t>人民利益和互联网金融和蚂蚁金服发生了冲突</a:t>
            </a:r>
            <a:endParaRPr lang="en-US" altLang="zh-CN" sz="2800" dirty="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pic>
        <p:nvPicPr>
          <p:cNvPr id="28674" name="Picture 3" descr="200452863240"/>
          <p:cNvPicPr>
            <a:picLocks noChangeAspect="1"/>
          </p:cNvPicPr>
          <p:nvPr/>
        </p:nvPicPr>
        <p:blipFill>
          <a:blip r:embed="rId3"/>
          <a:stretch>
            <a:fillRect/>
          </a:stretch>
        </p:blipFill>
        <p:spPr>
          <a:xfrm>
            <a:off x="250825" y="908050"/>
            <a:ext cx="2160588" cy="1779588"/>
          </a:xfrm>
          <a:prstGeom prst="rect">
            <a:avLst/>
          </a:prstGeom>
          <a:noFill/>
          <a:ln w="9525">
            <a:noFill/>
          </a:ln>
        </p:spPr>
      </p:pic>
      <p:pic>
        <p:nvPicPr>
          <p:cNvPr id="28675" name="Picture 4" descr="018-spits-2"/>
          <p:cNvPicPr>
            <a:picLocks noChangeAspect="1"/>
          </p:cNvPicPr>
          <p:nvPr/>
        </p:nvPicPr>
        <p:blipFill>
          <a:blip r:embed="rId4"/>
          <a:stretch>
            <a:fillRect/>
          </a:stretch>
        </p:blipFill>
        <p:spPr>
          <a:xfrm>
            <a:off x="6227763" y="4581525"/>
            <a:ext cx="2663825" cy="1874838"/>
          </a:xfrm>
          <a:prstGeom prst="rect">
            <a:avLst/>
          </a:prstGeom>
          <a:noFill/>
          <a:ln w="9525">
            <a:noFill/>
          </a:ln>
        </p:spPr>
      </p:pic>
      <p:pic>
        <p:nvPicPr>
          <p:cNvPr id="28676" name="Picture 5" descr="自由领导人民(油画)"/>
          <p:cNvPicPr>
            <a:picLocks noChangeAspect="1"/>
          </p:cNvPicPr>
          <p:nvPr/>
        </p:nvPicPr>
        <p:blipFill>
          <a:blip r:embed="rId5"/>
          <a:stretch>
            <a:fillRect/>
          </a:stretch>
        </p:blipFill>
        <p:spPr>
          <a:xfrm>
            <a:off x="1979613" y="2276475"/>
            <a:ext cx="2663825" cy="2000250"/>
          </a:xfrm>
          <a:prstGeom prst="rect">
            <a:avLst/>
          </a:prstGeom>
          <a:noFill/>
          <a:ln w="9525">
            <a:noFill/>
          </a:ln>
        </p:spPr>
      </p:pic>
      <p:pic>
        <p:nvPicPr>
          <p:cNvPr id="28677" name="Picture 6" descr="英国野战火炮总装车间（维克斯公司）"/>
          <p:cNvPicPr>
            <a:picLocks noChangeAspect="1"/>
          </p:cNvPicPr>
          <p:nvPr/>
        </p:nvPicPr>
        <p:blipFill>
          <a:blip r:embed="rId6"/>
          <a:stretch>
            <a:fillRect/>
          </a:stretch>
        </p:blipFill>
        <p:spPr>
          <a:xfrm>
            <a:off x="4211638" y="3573463"/>
            <a:ext cx="2395537" cy="1771650"/>
          </a:xfrm>
          <a:prstGeom prst="rect">
            <a:avLst/>
          </a:prstGeom>
          <a:noFill/>
          <a:ln w="9525">
            <a:noFill/>
          </a:ln>
        </p:spPr>
      </p:pic>
      <p:graphicFrame>
        <p:nvGraphicFramePr>
          <p:cNvPr id="28678" name="Object 7"/>
          <p:cNvGraphicFramePr/>
          <p:nvPr/>
        </p:nvGraphicFramePr>
        <p:xfrm>
          <a:off x="6443663" y="981075"/>
          <a:ext cx="2376487" cy="1746250"/>
        </p:xfrm>
        <a:graphic>
          <a:graphicData uri="http://schemas.openxmlformats.org/presentationml/2006/ole">
            <mc:AlternateContent xmlns:mc="http://schemas.openxmlformats.org/markup-compatibility/2006">
              <mc:Choice xmlns:v="urn:schemas-microsoft-com:vml" Requires="v">
                <p:oleObj r:id="rId7" imgW="9715500" imgH="7137400" progId="Photoshop.Image.7">
                  <p:embed/>
                </p:oleObj>
              </mc:Choice>
              <mc:Fallback>
                <p:oleObj r:id="rId7" imgW="9715500" imgH="7137400" progId="Photoshop.Image.7">
                  <p:embed/>
                  <p:pic>
                    <p:nvPicPr>
                      <p:cNvPr id="0" name="图片 3077"/>
                      <p:cNvPicPr/>
                      <p:nvPr/>
                    </p:nvPicPr>
                    <p:blipFill>
                      <a:blip r:embed="rId8"/>
                      <a:stretch>
                        <a:fillRect/>
                      </a:stretch>
                    </p:blipFill>
                    <p:spPr>
                      <a:xfrm>
                        <a:off x="6443663" y="981075"/>
                        <a:ext cx="2376487" cy="1746250"/>
                      </a:xfrm>
                      <a:prstGeom prst="rect">
                        <a:avLst/>
                      </a:prstGeom>
                      <a:noFill/>
                      <a:ln w="38100">
                        <a:noFill/>
                        <a:miter/>
                      </a:ln>
                    </p:spPr>
                  </p:pic>
                </p:oleObj>
              </mc:Fallback>
            </mc:AlternateContent>
          </a:graphicData>
        </a:graphic>
      </p:graphicFrame>
      <p:pic>
        <p:nvPicPr>
          <p:cNvPr id="28679" name="Picture 8"/>
          <p:cNvPicPr>
            <a:picLocks noChangeAspect="1"/>
          </p:cNvPicPr>
          <p:nvPr/>
        </p:nvPicPr>
        <p:blipFill>
          <a:blip r:embed="rId9"/>
          <a:stretch>
            <a:fillRect/>
          </a:stretch>
        </p:blipFill>
        <p:spPr>
          <a:xfrm>
            <a:off x="179388" y="4664075"/>
            <a:ext cx="2663825" cy="1717675"/>
          </a:xfrm>
          <a:prstGeom prst="rect">
            <a:avLst/>
          </a:prstGeom>
          <a:noFill/>
          <a:ln w="9525">
            <a:noFill/>
          </a:ln>
        </p:spPr>
      </p:pic>
      <p:sp>
        <p:nvSpPr>
          <p:cNvPr id="28680" name="Rectangle 9"/>
          <p:cNvSpPr/>
          <p:nvPr/>
        </p:nvSpPr>
        <p:spPr>
          <a:xfrm>
            <a:off x="0" y="908050"/>
            <a:ext cx="9144000" cy="5616575"/>
          </a:xfrm>
          <a:prstGeom prst="rect">
            <a:avLst/>
          </a:prstGeom>
          <a:solidFill>
            <a:srgbClr val="0000FF">
              <a:alpha val="70979"/>
            </a:srgbClr>
          </a:solidFill>
          <a:ln w="12700">
            <a:noFill/>
          </a:ln>
        </p:spPr>
        <p:txBody>
          <a:bodyPr wrap="none" anchor="ctr" anchorCtr="0"/>
          <a:lstStyle/>
          <a:p>
            <a:pPr algn="ctr"/>
            <a:endParaRPr lang="zh-CN" altLang="en-US" dirty="0">
              <a:latin typeface="Arial" panose="020B0604020202020204" pitchFamily="34" charset="0"/>
              <a:ea typeface="方正超粗黑简体" pitchFamily="2" charset="-122"/>
            </a:endParaRPr>
          </a:p>
        </p:txBody>
      </p:sp>
      <p:sp>
        <p:nvSpPr>
          <p:cNvPr id="28681" name="Text Box 11"/>
          <p:cNvSpPr txBox="1"/>
          <p:nvPr/>
        </p:nvSpPr>
        <p:spPr>
          <a:xfrm>
            <a:off x="3132138" y="0"/>
            <a:ext cx="3382962" cy="519113"/>
          </a:xfrm>
          <a:prstGeom prst="rect">
            <a:avLst/>
          </a:prstGeom>
          <a:noFill/>
          <a:ln w="9525">
            <a:noFill/>
          </a:ln>
          <a:effectLst>
            <a:outerShdw dist="45791" dir="3378595"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800">
                <a:solidFill>
                  <a:schemeClr val="bg1"/>
                </a:solidFill>
                <a:latin typeface="Arial" panose="020B0604020202020204" pitchFamily="34" charset="0"/>
                <a:ea typeface="方正超粗黑简体" pitchFamily="2" charset="-122"/>
              </a:rPr>
              <a:t>国防动员的类型</a:t>
            </a:r>
          </a:p>
        </p:txBody>
      </p:sp>
      <p:sp>
        <p:nvSpPr>
          <p:cNvPr id="338956" name="Text Box 12"/>
          <p:cNvSpPr txBox="1"/>
          <p:nvPr/>
        </p:nvSpPr>
        <p:spPr>
          <a:xfrm>
            <a:off x="395288" y="1196975"/>
            <a:ext cx="8424862" cy="3749675"/>
          </a:xfrm>
          <a:prstGeom prst="rect">
            <a:avLst/>
          </a:prstGeom>
          <a:noFill/>
          <a:ln w="9525">
            <a:noFill/>
          </a:ln>
          <a:effectLst>
            <a:outerShdw dist="35921" dir="2699999"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3200">
                <a:solidFill>
                  <a:srgbClr val="FFFF00"/>
                </a:solidFill>
                <a:latin typeface="方正超粗黑简体" pitchFamily="2" charset="-122"/>
                <a:ea typeface="方正超粗黑简体" pitchFamily="2" charset="-122"/>
              </a:rPr>
              <a:t>      </a:t>
            </a:r>
            <a:r>
              <a:rPr lang="zh-CN" altLang="en-US" sz="3200">
                <a:solidFill>
                  <a:srgbClr val="FFFF00"/>
                </a:solidFill>
                <a:latin typeface="方正超粗黑简体" pitchFamily="2" charset="-122"/>
                <a:ea typeface="方正超粗黑简体" pitchFamily="2" charset="-122"/>
              </a:rPr>
              <a:t>按动员规模区分：总动员和局部动员；</a:t>
            </a:r>
          </a:p>
          <a:p>
            <a:pPr>
              <a:spcBef>
                <a:spcPct val="50000"/>
              </a:spcBef>
              <a:buSzTx/>
              <a:buFont typeface="Arial" panose="020B0604020202020204" pitchFamily="34" charset="0"/>
            </a:pPr>
            <a:r>
              <a:rPr lang="zh-CN" altLang="en-US" sz="3200">
                <a:solidFill>
                  <a:srgbClr val="FFFF00"/>
                </a:solidFill>
                <a:latin typeface="方正超粗黑简体" pitchFamily="2" charset="-122"/>
                <a:ea typeface="方正超粗黑简体" pitchFamily="2" charset="-122"/>
              </a:rPr>
              <a:t>　　按动员对象区分：人力动员、物力动员和财力动员；</a:t>
            </a:r>
          </a:p>
          <a:p>
            <a:pPr>
              <a:spcBef>
                <a:spcPct val="50000"/>
              </a:spcBef>
              <a:buSzTx/>
              <a:buFont typeface="Arial" panose="020B0604020202020204" pitchFamily="34" charset="0"/>
            </a:pPr>
            <a:r>
              <a:rPr lang="zh-CN" altLang="en-US" sz="3200">
                <a:solidFill>
                  <a:srgbClr val="FFFF00"/>
                </a:solidFill>
                <a:latin typeface="方正超粗黑简体" pitchFamily="2" charset="-122"/>
                <a:ea typeface="方正超粗黑简体" pitchFamily="2" charset="-122"/>
              </a:rPr>
              <a:t>      按动员方式区分：秘密动员和公开动员；</a:t>
            </a:r>
          </a:p>
          <a:p>
            <a:pPr>
              <a:spcBef>
                <a:spcPct val="50000"/>
              </a:spcBef>
              <a:buSzTx/>
              <a:buFont typeface="Arial" panose="020B0604020202020204" pitchFamily="34" charset="0"/>
            </a:pPr>
            <a:r>
              <a:rPr lang="zh-CN" altLang="en-US" sz="3200">
                <a:solidFill>
                  <a:srgbClr val="FFFF00"/>
                </a:solidFill>
                <a:latin typeface="方正超粗黑简体" pitchFamily="2" charset="-122"/>
                <a:ea typeface="方正超粗黑简体" pitchFamily="2" charset="-122"/>
              </a:rPr>
              <a:t>      按动员时机区分：应急动员、战争初期动员和战争中后期动员。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8956"/>
                                        </p:tgtEl>
                                        <p:attrNameLst>
                                          <p:attrName>style.visibility</p:attrName>
                                        </p:attrNameLst>
                                      </p:cBhvr>
                                      <p:to>
                                        <p:strVal val="visible"/>
                                      </p:to>
                                    </p:set>
                                    <p:animEffect transition="in" filter="wipe(left)">
                                      <p:cBhvr>
                                        <p:cTn id="7" dur="500"/>
                                        <p:tgtEl>
                                          <p:spTgt spid="338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0" descr="A08"/>
          <p:cNvPicPr>
            <a:picLocks noChangeAspect="1"/>
          </p:cNvPicPr>
          <p:nvPr/>
        </p:nvPicPr>
        <p:blipFill>
          <a:blip r:embed="rId2"/>
          <a:stretch>
            <a:fillRect/>
          </a:stretch>
        </p:blipFill>
        <p:spPr>
          <a:xfrm>
            <a:off x="0" y="0"/>
            <a:ext cx="9144000" cy="6858000"/>
          </a:xfrm>
          <a:prstGeom prst="rect">
            <a:avLst/>
          </a:prstGeom>
          <a:noFill/>
          <a:ln w="9525">
            <a:noFill/>
          </a:ln>
        </p:spPr>
      </p:pic>
      <p:sp>
        <p:nvSpPr>
          <p:cNvPr id="34821" name="Text Box 5"/>
          <p:cNvSpPr txBox="1"/>
          <p:nvPr/>
        </p:nvSpPr>
        <p:spPr>
          <a:xfrm>
            <a:off x="430213" y="1700213"/>
            <a:ext cx="8569325" cy="750887"/>
          </a:xfrm>
          <a:prstGeom prst="rect">
            <a:avLst/>
          </a:prstGeom>
          <a:noFill/>
          <a:ln w="9525">
            <a:noFill/>
          </a:ln>
          <a:effectLst>
            <a:outerShdw dist="35921" dir="2699999" algn="ctr" rotWithShape="0">
              <a:schemeClr val="tx1"/>
            </a:outerShdw>
          </a:effectLst>
        </p:spPr>
        <p:txBody>
          <a:bodyPr anchor="t" anchorCtr="0">
            <a:spAutoFit/>
          </a:bodyPr>
          <a:lstStyle/>
          <a:p>
            <a:pPr>
              <a:lnSpc>
                <a:spcPct val="120000"/>
              </a:lnSpc>
              <a:spcBef>
                <a:spcPct val="50000"/>
              </a:spcBef>
              <a:buSzTx/>
              <a:buFont typeface="Arial" panose="020B0604020202020204" pitchFamily="34" charset="0"/>
            </a:pPr>
            <a:r>
              <a:rPr lang="en-US" altLang="zh-CN" sz="3600">
                <a:solidFill>
                  <a:srgbClr val="FFFF00"/>
                </a:solidFill>
                <a:latin typeface="方正超粗黑简体" pitchFamily="2" charset="-122"/>
                <a:ea typeface="方正超粗黑简体" pitchFamily="2" charset="-122"/>
              </a:rPr>
              <a:t>     </a:t>
            </a:r>
            <a:r>
              <a:rPr lang="zh-CN" altLang="en-US" sz="3600">
                <a:solidFill>
                  <a:srgbClr val="FFFF00"/>
                </a:solidFill>
                <a:latin typeface="方正超粗黑简体" pitchFamily="2" charset="-122"/>
                <a:ea typeface="方正超粗黑简体" pitchFamily="2" charset="-122"/>
              </a:rPr>
              <a:t>一、国防动员的功能 </a:t>
            </a:r>
          </a:p>
        </p:txBody>
      </p:sp>
      <p:sp>
        <p:nvSpPr>
          <p:cNvPr id="34822" name="Text Box 6"/>
          <p:cNvSpPr txBox="1"/>
          <p:nvPr/>
        </p:nvSpPr>
        <p:spPr>
          <a:xfrm>
            <a:off x="107950" y="2781300"/>
            <a:ext cx="8893175" cy="750888"/>
          </a:xfrm>
          <a:prstGeom prst="rect">
            <a:avLst/>
          </a:prstGeom>
          <a:noFill/>
          <a:ln w="9525">
            <a:noFill/>
          </a:ln>
          <a:effectLst>
            <a:outerShdw dist="35921" dir="2699999" algn="ctr" rotWithShape="0">
              <a:schemeClr val="tx1"/>
            </a:outerShdw>
          </a:effectLst>
        </p:spPr>
        <p:txBody>
          <a:bodyPr anchor="t" anchorCtr="0">
            <a:spAutoFit/>
          </a:bodyPr>
          <a:lstStyle/>
          <a:p>
            <a:pPr>
              <a:lnSpc>
                <a:spcPct val="120000"/>
              </a:lnSpc>
              <a:spcBef>
                <a:spcPct val="50000"/>
              </a:spcBef>
              <a:buSzTx/>
              <a:buFont typeface="Arial" panose="020B0604020202020204" pitchFamily="34" charset="0"/>
            </a:pPr>
            <a:r>
              <a:rPr lang="en-US" altLang="zh-CN" sz="3600">
                <a:solidFill>
                  <a:srgbClr val="FFFF00"/>
                </a:solidFill>
                <a:latin typeface="方正超粗黑简体" pitchFamily="2" charset="-122"/>
                <a:ea typeface="方正超粗黑简体" pitchFamily="2" charset="-122"/>
              </a:rPr>
              <a:t>       </a:t>
            </a:r>
            <a:r>
              <a:rPr lang="zh-CN" altLang="en-US" sz="3600">
                <a:solidFill>
                  <a:srgbClr val="FFFF00"/>
                </a:solidFill>
                <a:latin typeface="方正超粗黑简体" pitchFamily="2" charset="-122"/>
                <a:ea typeface="方正超粗黑简体" pitchFamily="2" charset="-122"/>
              </a:rPr>
              <a:t>二、国防动员的基本内容 </a:t>
            </a:r>
          </a:p>
        </p:txBody>
      </p:sp>
      <p:sp>
        <p:nvSpPr>
          <p:cNvPr id="29700" name="Text Box 7"/>
          <p:cNvSpPr txBox="1"/>
          <p:nvPr/>
        </p:nvSpPr>
        <p:spPr>
          <a:xfrm>
            <a:off x="7451725" y="115888"/>
            <a:ext cx="1511300" cy="457200"/>
          </a:xfrm>
          <a:prstGeom prst="rect">
            <a:avLst/>
          </a:prstGeom>
          <a:noFill/>
          <a:ln w="9525">
            <a:noFill/>
          </a:ln>
          <a:effectLst>
            <a:outerShdw dist="45791" dir="3378595"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400">
                <a:solidFill>
                  <a:schemeClr val="bg1"/>
                </a:solidFill>
                <a:latin typeface="Arial" panose="020B0604020202020204" pitchFamily="34" charset="0"/>
                <a:ea typeface="方正超粗黑简体" pitchFamily="2" charset="-122"/>
              </a:rPr>
              <a:t>国防动员</a:t>
            </a:r>
          </a:p>
        </p:txBody>
      </p:sp>
      <p:sp>
        <p:nvSpPr>
          <p:cNvPr id="34824" name="Text Box 8"/>
          <p:cNvSpPr txBox="1"/>
          <p:nvPr/>
        </p:nvSpPr>
        <p:spPr>
          <a:xfrm>
            <a:off x="107950" y="3789363"/>
            <a:ext cx="8893175" cy="668337"/>
          </a:xfrm>
          <a:prstGeom prst="rect">
            <a:avLst/>
          </a:prstGeom>
          <a:noFill/>
          <a:ln w="9525">
            <a:noFill/>
          </a:ln>
          <a:effectLst>
            <a:outerShdw dist="35921" dir="2699999" algn="ctr" rotWithShape="0">
              <a:schemeClr val="tx1"/>
            </a:outerShdw>
          </a:effectLst>
        </p:spPr>
        <p:txBody>
          <a:bodyPr anchor="t" anchorCtr="0">
            <a:spAutoFit/>
          </a:bodyPr>
          <a:lstStyle/>
          <a:p>
            <a:pPr>
              <a:lnSpc>
                <a:spcPct val="120000"/>
              </a:lnSpc>
              <a:spcBef>
                <a:spcPct val="50000"/>
              </a:spcBef>
              <a:buSzTx/>
              <a:buFont typeface="Arial" panose="020B0604020202020204" pitchFamily="34" charset="0"/>
            </a:pPr>
            <a:r>
              <a:rPr lang="en-US" altLang="zh-CN" sz="3600">
                <a:solidFill>
                  <a:srgbClr val="FFFF00"/>
                </a:solidFill>
                <a:latin typeface="方正超粗黑简体" pitchFamily="2" charset="-122"/>
                <a:ea typeface="方正超粗黑简体" pitchFamily="2" charset="-122"/>
              </a:rPr>
              <a:t>       </a:t>
            </a:r>
            <a:endParaRPr lang="zh-CN" altLang="en-US" sz="3600">
              <a:solidFill>
                <a:srgbClr val="FFFF00"/>
              </a:solidFill>
              <a:latin typeface="方正超粗黑简体" pitchFamily="2" charset="-122"/>
              <a:ea typeface="方正超粗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wipe(left)">
                                      <p:cBhvr>
                                        <p:cTn id="7" dur="500"/>
                                        <p:tgtEl>
                                          <p:spTgt spid="348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822"/>
                                        </p:tgtEl>
                                        <p:attrNameLst>
                                          <p:attrName>style.visibility</p:attrName>
                                        </p:attrNameLst>
                                      </p:cBhvr>
                                      <p:to>
                                        <p:strVal val="visible"/>
                                      </p:to>
                                    </p:set>
                                    <p:animEffect transition="in" filter="wipe(left)">
                                      <p:cBhvr>
                                        <p:cTn id="11" dur="500"/>
                                        <p:tgtEl>
                                          <p:spTgt spid="348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824"/>
                                        </p:tgtEl>
                                        <p:attrNameLst>
                                          <p:attrName>style.visibility</p:attrName>
                                        </p:attrNameLst>
                                      </p:cBhvr>
                                      <p:to>
                                        <p:strVal val="visible"/>
                                      </p:to>
                                    </p:set>
                                    <p:animEffect transition="in" filter="wipe(left)">
                                      <p:cBhvr>
                                        <p:cTn id="15" dur="500"/>
                                        <p:tgtEl>
                                          <p:spTgt spid="34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p:bldP spid="34822" grpId="0"/>
      <p:bldP spid="348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4"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31746" name="Text Box 5"/>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一、国防动员的功能</a:t>
            </a:r>
          </a:p>
        </p:txBody>
      </p:sp>
      <p:pic>
        <p:nvPicPr>
          <p:cNvPr id="31747" name="Picture 9" descr="A08"/>
          <p:cNvPicPr>
            <a:picLocks noChangeAspect="1"/>
          </p:cNvPicPr>
          <p:nvPr/>
        </p:nvPicPr>
        <p:blipFill>
          <a:blip r:embed="rId3"/>
          <a:stretch>
            <a:fillRect/>
          </a:stretch>
        </p:blipFill>
        <p:spPr>
          <a:xfrm>
            <a:off x="0" y="0"/>
            <a:ext cx="9144000" cy="6858000"/>
          </a:xfrm>
          <a:prstGeom prst="rect">
            <a:avLst/>
          </a:prstGeom>
          <a:noFill/>
          <a:ln w="9525">
            <a:noFill/>
          </a:ln>
        </p:spPr>
      </p:pic>
      <p:sp>
        <p:nvSpPr>
          <p:cNvPr id="50184" name="Text Box 8"/>
          <p:cNvSpPr txBox="1"/>
          <p:nvPr/>
        </p:nvSpPr>
        <p:spPr>
          <a:xfrm>
            <a:off x="292100" y="1925638"/>
            <a:ext cx="8596313" cy="1004887"/>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5400">
                <a:solidFill>
                  <a:schemeClr val="bg1"/>
                </a:solidFill>
                <a:latin typeface="Times New Roman" panose="02020603050405020304" pitchFamily="18" charset="0"/>
                <a:ea typeface="方正超粗黑简体" pitchFamily="2" charset="-122"/>
              </a:rPr>
              <a:t>（一）应战功能：战时应战 </a:t>
            </a:r>
          </a:p>
        </p:txBody>
      </p:sp>
      <p:sp>
        <p:nvSpPr>
          <p:cNvPr id="31749" name="Text Box 10"/>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一、国防动员的功能</a:t>
            </a:r>
          </a:p>
        </p:txBody>
      </p:sp>
      <p:sp>
        <p:nvSpPr>
          <p:cNvPr id="50187" name="Text Box 11"/>
          <p:cNvSpPr txBox="1"/>
          <p:nvPr/>
        </p:nvSpPr>
        <p:spPr>
          <a:xfrm>
            <a:off x="292100" y="3021013"/>
            <a:ext cx="8488363" cy="1004887"/>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5400">
                <a:solidFill>
                  <a:schemeClr val="bg1"/>
                </a:solidFill>
                <a:latin typeface="Times New Roman" panose="02020603050405020304" pitchFamily="18" charset="0"/>
                <a:ea typeface="方正超粗黑简体" pitchFamily="2" charset="-122"/>
              </a:rPr>
              <a:t>（二）应急功能：急时应急 </a:t>
            </a:r>
          </a:p>
        </p:txBody>
      </p:sp>
      <p:sp>
        <p:nvSpPr>
          <p:cNvPr id="50188" name="Text Box 12"/>
          <p:cNvSpPr txBox="1"/>
          <p:nvPr/>
        </p:nvSpPr>
        <p:spPr>
          <a:xfrm>
            <a:off x="292100" y="4283075"/>
            <a:ext cx="8596313" cy="100330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5400">
                <a:solidFill>
                  <a:schemeClr val="bg1"/>
                </a:solidFill>
                <a:latin typeface="Times New Roman" panose="02020603050405020304" pitchFamily="18" charset="0"/>
                <a:ea typeface="方正超粗黑简体" pitchFamily="2" charset="-122"/>
              </a:rPr>
              <a:t>（三）服务功能：平时服务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wipe(left)">
                                      <p:cBhvr>
                                        <p:cTn id="7" dur="500"/>
                                        <p:tgtEl>
                                          <p:spTgt spid="5018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187"/>
                                        </p:tgtEl>
                                        <p:attrNameLst>
                                          <p:attrName>style.visibility</p:attrName>
                                        </p:attrNameLst>
                                      </p:cBhvr>
                                      <p:to>
                                        <p:strVal val="visible"/>
                                      </p:to>
                                    </p:set>
                                    <p:animEffect transition="in" filter="wipe(left)">
                                      <p:cBhvr>
                                        <p:cTn id="11" dur="500"/>
                                        <p:tgtEl>
                                          <p:spTgt spid="5018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0188"/>
                                        </p:tgtEl>
                                        <p:attrNameLst>
                                          <p:attrName>style.visibility</p:attrName>
                                        </p:attrNameLst>
                                      </p:cBhvr>
                                      <p:to>
                                        <p:strVal val="visible"/>
                                      </p:to>
                                    </p:set>
                                    <p:animEffect transition="in" filter="wipe(left)">
                                      <p:cBhvr>
                                        <p:cTn id="15" dur="500"/>
                                        <p:tgtEl>
                                          <p:spTgt spid="5018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grpId="1" nodeType="clickEffect">
                                  <p:stCondLst>
                                    <p:cond delay="0"/>
                                  </p:stCondLst>
                                  <p:childTnLst>
                                    <p:animClr clrSpc="rgb" dir="cw">
                                      <p:cBhvr override="childStyle">
                                        <p:cTn id="19" dur="500" fill="hold"/>
                                        <p:tgtEl>
                                          <p:spTgt spid="50187"/>
                                        </p:tgtEl>
                                        <p:attrNameLst>
                                          <p:attrName>style.color</p:attrName>
                                        </p:attrNameLst>
                                      </p:cBhvr>
                                      <p:to>
                                        <a:srgbClr val="000099"/>
                                      </p:to>
                                    </p:animClr>
                                  </p:childTnLst>
                                </p:cTn>
                              </p:par>
                              <p:par>
                                <p:cTn id="20" presetID="3" presetClass="emph" presetSubtype="2" fill="hold" grpId="1" nodeType="withEffect">
                                  <p:stCondLst>
                                    <p:cond delay="0"/>
                                  </p:stCondLst>
                                  <p:childTnLst>
                                    <p:animClr clrSpc="rgb" dir="cw">
                                      <p:cBhvr override="childStyle">
                                        <p:cTn id="21" dur="500" fill="hold"/>
                                        <p:tgtEl>
                                          <p:spTgt spid="50188"/>
                                        </p:tgtEl>
                                        <p:attrNameLst>
                                          <p:attrName>style.color</p:attrName>
                                        </p:attrNameLst>
                                      </p:cBhvr>
                                      <p:to>
                                        <a:srgbClr val="00009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bldLvl="0" animBg="1"/>
      <p:bldP spid="50187" grpId="0" bldLvl="0" animBg="1"/>
      <p:bldP spid="50187" grpId="1" bldLvl="0" animBg="1"/>
      <p:bldP spid="50188" grpId="0" bldLvl="0" animBg="1"/>
      <p:bldP spid="50188" grpId="1"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9" descr="A08"/>
          <p:cNvPicPr>
            <a:picLocks noChangeAspect="1"/>
          </p:cNvPicPr>
          <p:nvPr/>
        </p:nvPicPr>
        <p:blipFill>
          <a:blip r:embed="rId2"/>
          <a:stretch>
            <a:fillRect/>
          </a:stretch>
        </p:blipFill>
        <p:spPr>
          <a:xfrm>
            <a:off x="0" y="0"/>
            <a:ext cx="9144000" cy="6858000"/>
          </a:xfrm>
          <a:prstGeom prst="rect">
            <a:avLst/>
          </a:prstGeom>
          <a:noFill/>
          <a:ln w="9525">
            <a:noFill/>
          </a:ln>
        </p:spPr>
      </p:pic>
      <p:sp>
        <p:nvSpPr>
          <p:cNvPr id="28675" name="WordArt 7"/>
          <p:cNvSpPr>
            <a:spLocks noTextEdit="1"/>
          </p:cNvSpPr>
          <p:nvPr/>
        </p:nvSpPr>
        <p:spPr>
          <a:xfrm>
            <a:off x="900113" y="2133600"/>
            <a:ext cx="7488237" cy="1006475"/>
          </a:xfrm>
          <a:prstGeom prst="rect">
            <a:avLst/>
          </a:prstGeom>
        </p:spPr>
        <p:txBody>
          <a:bodyPr wrap="none" fromWordArt="1">
            <a:prstTxWarp prst="textPlain">
              <a:avLst>
                <a:gd name="adj" fmla="val 50000"/>
              </a:avLst>
            </a:prstTxWarp>
            <a:normAutofit/>
          </a:bodyPr>
          <a:lstStyle/>
          <a:p>
            <a:pPr algn="ctr"/>
            <a:r>
              <a:rPr lang="zh-CN" altLang="en-US" sz="3600">
                <a:ln w="9525" cap="flat" cmpd="sng">
                  <a:solidFill>
                    <a:schemeClr val="tx1"/>
                  </a:solidFill>
                  <a:prstDash val="solid"/>
                  <a:round/>
                  <a:headEnd type="none" w="med" len="med"/>
                  <a:tailEnd type="none" w="med" len="med"/>
                </a:ln>
                <a:gradFill rotWithShape="1">
                  <a:gsLst>
                    <a:gs pos="0">
                      <a:srgbClr val="FFFF00"/>
                    </a:gs>
                    <a:gs pos="100000">
                      <a:srgbClr val="FF9933"/>
                    </a:gs>
                  </a:gsLst>
                  <a:path path="rect">
                    <a:fillToRect l="50000" t="50000" r="50000" b="50000"/>
                  </a:path>
                  <a:tileRect/>
                </a:gradFill>
                <a:effectLst>
                  <a:outerShdw dist="35921" dir="2699999" algn="ctr" rotWithShape="0">
                    <a:schemeClr val="tx1">
                      <a:alpha val="79999"/>
                    </a:schemeClr>
                  </a:outerShdw>
                </a:effectLst>
                <a:latin typeface="方正超粗黑简体" charset="0"/>
                <a:ea typeface="方正超粗黑简体" charset="0"/>
              </a:rPr>
              <a:t>一、国防动员的功能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wipe(left)">
                                      <p:cBhvr>
                                        <p:cTn id="7"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32770"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一、国防动员的功能</a:t>
            </a:r>
          </a:p>
        </p:txBody>
      </p:sp>
      <p:pic>
        <p:nvPicPr>
          <p:cNvPr id="32771" name="Picture 4" descr="A08"/>
          <p:cNvPicPr>
            <a:picLocks noChangeAspect="1"/>
          </p:cNvPicPr>
          <p:nvPr/>
        </p:nvPicPr>
        <p:blipFill>
          <a:blip r:embed="rId3"/>
          <a:stretch>
            <a:fillRect/>
          </a:stretch>
        </p:blipFill>
        <p:spPr>
          <a:xfrm>
            <a:off x="0" y="0"/>
            <a:ext cx="9144000" cy="6858000"/>
          </a:xfrm>
          <a:prstGeom prst="rect">
            <a:avLst/>
          </a:prstGeom>
          <a:noFill/>
          <a:ln w="9525">
            <a:noFill/>
          </a:ln>
        </p:spPr>
      </p:pic>
      <p:sp>
        <p:nvSpPr>
          <p:cNvPr id="240645" name="Text Box 5"/>
          <p:cNvSpPr txBox="1"/>
          <p:nvPr/>
        </p:nvSpPr>
        <p:spPr>
          <a:xfrm>
            <a:off x="611188" y="1268413"/>
            <a:ext cx="7632700" cy="76200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4000">
                <a:solidFill>
                  <a:srgbClr val="FFFF00"/>
                </a:solidFill>
                <a:latin typeface="方正超粗黑简体" pitchFamily="2" charset="-122"/>
                <a:ea typeface="方正超粗黑简体" pitchFamily="2" charset="-122"/>
              </a:rPr>
              <a:t>●  </a:t>
            </a:r>
            <a:r>
              <a:rPr lang="zh-CN" altLang="en-US" sz="4000">
                <a:solidFill>
                  <a:srgbClr val="FFFF00"/>
                </a:solidFill>
                <a:latin typeface="Times New Roman" panose="02020603050405020304" pitchFamily="18" charset="0"/>
                <a:ea typeface="方正超粗黑简体" pitchFamily="2" charset="-122"/>
              </a:rPr>
              <a:t>动员是打赢战争的基础环节 </a:t>
            </a:r>
          </a:p>
        </p:txBody>
      </p:sp>
      <p:sp>
        <p:nvSpPr>
          <p:cNvPr id="32773" name="Text Box 6"/>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（一）应战功能</a:t>
            </a:r>
          </a:p>
        </p:txBody>
      </p:sp>
      <p:sp>
        <p:nvSpPr>
          <p:cNvPr id="32774" name="Text Box 7"/>
          <p:cNvSpPr txBox="1"/>
          <p:nvPr/>
        </p:nvSpPr>
        <p:spPr>
          <a:xfrm>
            <a:off x="2771775" y="0"/>
            <a:ext cx="2374900" cy="62865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a:solidFill>
                  <a:schemeClr val="bg1"/>
                </a:solidFill>
                <a:latin typeface="Times New Roman" panose="02020603050405020304" pitchFamily="18" charset="0"/>
                <a:ea typeface="方正超粗黑简体" pitchFamily="2" charset="-122"/>
              </a:rPr>
              <a:t>应战功能 </a:t>
            </a:r>
          </a:p>
        </p:txBody>
      </p:sp>
      <p:sp>
        <p:nvSpPr>
          <p:cNvPr id="240648" name="Text Box 8"/>
          <p:cNvSpPr txBox="1"/>
          <p:nvPr/>
        </p:nvSpPr>
        <p:spPr>
          <a:xfrm>
            <a:off x="611188" y="2276475"/>
            <a:ext cx="7632700" cy="76200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4000">
                <a:solidFill>
                  <a:srgbClr val="FFFF00"/>
                </a:solidFill>
                <a:latin typeface="Arial" panose="020B0604020202020204" pitchFamily="34" charset="0"/>
                <a:ea typeface="宋体" panose="02010600030101010101" pitchFamily="2" charset="-122"/>
              </a:rPr>
              <a:t>●  </a:t>
            </a:r>
            <a:r>
              <a:rPr lang="zh-CN" altLang="en-US" sz="4000">
                <a:solidFill>
                  <a:srgbClr val="FFFF00"/>
                </a:solidFill>
                <a:latin typeface="Times New Roman" panose="02020603050405020304" pitchFamily="18" charset="0"/>
                <a:ea typeface="方正超粗黑简体" pitchFamily="2" charset="-122"/>
              </a:rPr>
              <a:t>动员是遏制危机的有效手段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645"/>
                                        </p:tgtEl>
                                        <p:attrNameLst>
                                          <p:attrName>style.visibility</p:attrName>
                                        </p:attrNameLst>
                                      </p:cBhvr>
                                      <p:to>
                                        <p:strVal val="visible"/>
                                      </p:to>
                                    </p:set>
                                    <p:animEffect transition="in" filter="wipe(left)">
                                      <p:cBhvr>
                                        <p:cTn id="7" dur="500"/>
                                        <p:tgtEl>
                                          <p:spTgt spid="24064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648"/>
                                        </p:tgtEl>
                                        <p:attrNameLst>
                                          <p:attrName>style.visibility</p:attrName>
                                        </p:attrNameLst>
                                      </p:cBhvr>
                                      <p:to>
                                        <p:strVal val="visible"/>
                                      </p:to>
                                    </p:set>
                                    <p:animEffect transition="in" filter="wipe(left)">
                                      <p:cBhvr>
                                        <p:cTn id="11" dur="500"/>
                                        <p:tgtEl>
                                          <p:spTgt spid="240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5" grpId="0"/>
      <p:bldP spid="2406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33794"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一、国防动员的功能</a:t>
            </a:r>
          </a:p>
        </p:txBody>
      </p:sp>
      <p:pic>
        <p:nvPicPr>
          <p:cNvPr id="33795" name="Picture 4" descr="A08"/>
          <p:cNvPicPr>
            <a:picLocks noChangeAspect="1"/>
          </p:cNvPicPr>
          <p:nvPr/>
        </p:nvPicPr>
        <p:blipFill>
          <a:blip r:embed="rId3"/>
          <a:stretch>
            <a:fillRect/>
          </a:stretch>
        </p:blipFill>
        <p:spPr>
          <a:xfrm>
            <a:off x="0" y="0"/>
            <a:ext cx="9144000" cy="6858000"/>
          </a:xfrm>
          <a:prstGeom prst="rect">
            <a:avLst/>
          </a:prstGeom>
          <a:noFill/>
          <a:ln w="9525">
            <a:noFill/>
          </a:ln>
        </p:spPr>
      </p:pic>
      <p:sp>
        <p:nvSpPr>
          <p:cNvPr id="33796" name="Text Box 5"/>
          <p:cNvSpPr txBox="1"/>
          <p:nvPr/>
        </p:nvSpPr>
        <p:spPr>
          <a:xfrm>
            <a:off x="611188" y="1268413"/>
            <a:ext cx="7632700" cy="76200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4000">
                <a:solidFill>
                  <a:srgbClr val="FFFF00"/>
                </a:solidFill>
                <a:latin typeface="方正超粗黑简体" pitchFamily="2" charset="-122"/>
                <a:ea typeface="方正超粗黑简体" pitchFamily="2" charset="-122"/>
              </a:rPr>
              <a:t>●  </a:t>
            </a:r>
            <a:r>
              <a:rPr lang="zh-CN" altLang="en-US" sz="4000">
                <a:solidFill>
                  <a:srgbClr val="FFFF00"/>
                </a:solidFill>
                <a:latin typeface="Times New Roman" panose="02020603050405020304" pitchFamily="18" charset="0"/>
                <a:ea typeface="方正超粗黑简体" pitchFamily="2" charset="-122"/>
              </a:rPr>
              <a:t>动员是打赢战争的基础环节 </a:t>
            </a:r>
          </a:p>
        </p:txBody>
      </p:sp>
      <p:sp>
        <p:nvSpPr>
          <p:cNvPr id="33797" name="Text Box 6"/>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（一）应战功能</a:t>
            </a:r>
          </a:p>
        </p:txBody>
      </p:sp>
      <p:sp>
        <p:nvSpPr>
          <p:cNvPr id="33798" name="Text Box 7"/>
          <p:cNvSpPr txBox="1"/>
          <p:nvPr/>
        </p:nvSpPr>
        <p:spPr>
          <a:xfrm>
            <a:off x="2771775" y="0"/>
            <a:ext cx="2374900" cy="62865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a:solidFill>
                  <a:schemeClr val="bg1"/>
                </a:solidFill>
                <a:latin typeface="Times New Roman" panose="02020603050405020304" pitchFamily="18" charset="0"/>
                <a:ea typeface="方正超粗黑简体" pitchFamily="2" charset="-122"/>
              </a:rPr>
              <a:t>应战功能 </a:t>
            </a:r>
          </a:p>
        </p:txBody>
      </p:sp>
      <p:sp>
        <p:nvSpPr>
          <p:cNvPr id="33799" name="Text Box 8"/>
          <p:cNvSpPr txBox="1"/>
          <p:nvPr/>
        </p:nvSpPr>
        <p:spPr>
          <a:xfrm>
            <a:off x="611188" y="2276475"/>
            <a:ext cx="7632700" cy="76200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4000">
                <a:solidFill>
                  <a:srgbClr val="000099"/>
                </a:solidFill>
                <a:latin typeface="Arial" panose="020B0604020202020204" pitchFamily="34" charset="0"/>
                <a:ea typeface="宋体" panose="02010600030101010101" pitchFamily="2" charset="-122"/>
              </a:rPr>
              <a:t>●  </a:t>
            </a:r>
            <a:r>
              <a:rPr lang="zh-CN" altLang="en-US" sz="4000">
                <a:solidFill>
                  <a:srgbClr val="000099"/>
                </a:solidFill>
                <a:latin typeface="Times New Roman" panose="02020603050405020304" pitchFamily="18" charset="0"/>
                <a:ea typeface="方正超粗黑简体" pitchFamily="2" charset="-122"/>
              </a:rPr>
              <a:t>动员是遏制危机的有效手段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4" descr="A05"/>
          <p:cNvPicPr>
            <a:picLocks noChangeAspect="1"/>
          </p:cNvPicPr>
          <p:nvPr/>
        </p:nvPicPr>
        <p:blipFill>
          <a:blip r:embed="rId2"/>
          <a:stretch>
            <a:fillRect/>
          </a:stretch>
        </p:blipFill>
        <p:spPr>
          <a:xfrm>
            <a:off x="0" y="0"/>
            <a:ext cx="9144000" cy="6858000"/>
          </a:xfrm>
          <a:prstGeom prst="rect">
            <a:avLst/>
          </a:prstGeom>
          <a:noFill/>
          <a:ln w="9525">
            <a:noFill/>
          </a:ln>
          <a:effectLst>
            <a:outerShdw dist="17961" dir="18900000" algn="ctr" rotWithShape="0">
              <a:srgbClr val="808080"/>
            </a:outerShdw>
          </a:effectLst>
        </p:spPr>
      </p:pic>
      <p:sp>
        <p:nvSpPr>
          <p:cNvPr id="12310" name="Text Box 22"/>
          <p:cNvSpPr txBox="1"/>
          <p:nvPr/>
        </p:nvSpPr>
        <p:spPr>
          <a:xfrm>
            <a:off x="971550" y="908050"/>
            <a:ext cx="7848600" cy="946150"/>
          </a:xfrm>
          <a:prstGeom prst="rect">
            <a:avLst/>
          </a:prstGeom>
          <a:noFill/>
          <a:ln w="9525">
            <a:noFill/>
          </a:ln>
          <a:effectLst>
            <a:outerShdw dist="35921" dir="2699999"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chemeClr val="bg1"/>
                </a:solidFill>
                <a:latin typeface="宋体" panose="02010600030101010101" pitchFamily="2" charset="-122"/>
                <a:ea typeface="方正大黑简体" panose="02000000000000000000" pitchFamily="2" charset="-122"/>
              </a:rPr>
              <a:t>    </a:t>
            </a:r>
            <a:r>
              <a:rPr lang="zh-CN" altLang="en-US" sz="2800">
                <a:solidFill>
                  <a:schemeClr val="bg1"/>
                </a:solidFill>
                <a:latin typeface="宋体" panose="02010600030101010101" pitchFamily="2" charset="-122"/>
                <a:ea typeface="方正大黑简体" panose="02000000000000000000" pitchFamily="2" charset="-122"/>
              </a:rPr>
              <a:t>现代战争以综合国力为基础。但综合国力的优势并不能直接与作战实力划等号。</a:t>
            </a:r>
            <a:endParaRPr lang="zh-CN" altLang="en-US" sz="2800">
              <a:solidFill>
                <a:schemeClr val="bg1"/>
              </a:solidFill>
              <a:latin typeface="Times New Roman" panose="02020603050405020304" pitchFamily="18" charset="0"/>
              <a:ea typeface="方正大黑简体" panose="02000000000000000000" pitchFamily="2" charset="-122"/>
            </a:endParaRPr>
          </a:p>
        </p:txBody>
      </p:sp>
      <p:pic>
        <p:nvPicPr>
          <p:cNvPr id="12311" name="Picture 23" descr="CPSZG-0018"/>
          <p:cNvPicPr>
            <a:picLocks noChangeAspect="1"/>
          </p:cNvPicPr>
          <p:nvPr/>
        </p:nvPicPr>
        <p:blipFill>
          <a:blip r:embed="rId3"/>
          <a:stretch>
            <a:fillRect/>
          </a:stretch>
        </p:blipFill>
        <p:spPr>
          <a:xfrm>
            <a:off x="5795963" y="2060575"/>
            <a:ext cx="3097212" cy="2122488"/>
          </a:xfrm>
          <a:prstGeom prst="rect">
            <a:avLst/>
          </a:prstGeom>
          <a:noFill/>
          <a:ln w="9525">
            <a:noFill/>
          </a:ln>
        </p:spPr>
      </p:pic>
      <p:sp>
        <p:nvSpPr>
          <p:cNvPr id="32773" name="WordArt 24"/>
          <p:cNvSpPr>
            <a:spLocks noTextEdit="1"/>
          </p:cNvSpPr>
          <p:nvPr/>
        </p:nvSpPr>
        <p:spPr>
          <a:xfrm>
            <a:off x="3276600" y="4508500"/>
            <a:ext cx="1944688" cy="720725"/>
          </a:xfrm>
          <a:prstGeom prst="rect">
            <a:avLst/>
          </a:prstGeom>
        </p:spPr>
        <p:txBody>
          <a:bodyPr wrap="none" fromWordArt="1">
            <a:prstTxWarp prst="textPlain">
              <a:avLst>
                <a:gd name="adj" fmla="val 50000"/>
              </a:avLst>
            </a:prstTxWarp>
            <a:normAutofit/>
          </a:bodyPr>
          <a:lstStyle/>
          <a:p>
            <a:pPr algn="ctr"/>
            <a:r>
              <a:rPr lang="zh-CN" altLang="en-US" sz="3600">
                <a:ln w="9525" cap="flat" cmpd="sng">
                  <a:solidFill>
                    <a:schemeClr val="tx1"/>
                  </a:solidFill>
                  <a:prstDash val="solid"/>
                  <a:round/>
                  <a:headEnd type="none" w="med" len="med"/>
                  <a:tailEnd type="none" w="med" len="med"/>
                </a:ln>
                <a:gradFill rotWithShape="1">
                  <a:gsLst>
                    <a:gs pos="0">
                      <a:srgbClr val="FFFF00"/>
                    </a:gs>
                    <a:gs pos="100000">
                      <a:srgbClr val="FF9933"/>
                    </a:gs>
                  </a:gsLst>
                  <a:path path="rect">
                    <a:fillToRect l="50000" t="50000" r="50000" b="50000"/>
                  </a:path>
                  <a:tileRect/>
                </a:gradFill>
                <a:effectLst>
                  <a:outerShdw dist="35921" dir="2699999" algn="ctr" rotWithShape="0">
                    <a:schemeClr val="tx1">
                      <a:alpha val="79999"/>
                    </a:schemeClr>
                  </a:outerShdw>
                </a:effectLst>
                <a:latin typeface="方正超粗黑简体" charset="0"/>
                <a:ea typeface="方正超粗黑简体" charset="0"/>
              </a:rPr>
              <a:t>战争实力</a:t>
            </a:r>
          </a:p>
        </p:txBody>
      </p:sp>
      <p:sp>
        <p:nvSpPr>
          <p:cNvPr id="34821" name="Text Box 25"/>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（一）应战功能</a:t>
            </a:r>
          </a:p>
        </p:txBody>
      </p:sp>
      <p:sp>
        <p:nvSpPr>
          <p:cNvPr id="34822" name="Text Box 26"/>
          <p:cNvSpPr txBox="1"/>
          <p:nvPr/>
        </p:nvSpPr>
        <p:spPr>
          <a:xfrm>
            <a:off x="1116013" y="0"/>
            <a:ext cx="7632700" cy="561975"/>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动员是打赢战争的基础环节 </a:t>
            </a:r>
          </a:p>
        </p:txBody>
      </p:sp>
      <p:sp>
        <p:nvSpPr>
          <p:cNvPr id="32776" name="WordArt 27"/>
          <p:cNvSpPr>
            <a:spLocks noTextEdit="1"/>
          </p:cNvSpPr>
          <p:nvPr/>
        </p:nvSpPr>
        <p:spPr>
          <a:xfrm>
            <a:off x="539750" y="4508500"/>
            <a:ext cx="1871663" cy="719138"/>
          </a:xfrm>
          <a:prstGeom prst="rect">
            <a:avLst/>
          </a:prstGeom>
        </p:spPr>
        <p:txBody>
          <a:bodyPr wrap="none" fromWordArt="1">
            <a:prstTxWarp prst="textPlain">
              <a:avLst>
                <a:gd name="adj" fmla="val 50000"/>
              </a:avLst>
            </a:prstTxWarp>
            <a:normAutofit/>
          </a:bodyPr>
          <a:lstStyle/>
          <a:p>
            <a:pPr algn="ctr"/>
            <a:r>
              <a:rPr lang="zh-CN" altLang="en-US" sz="3600">
                <a:ln w="9525" cap="flat" cmpd="sng">
                  <a:solidFill>
                    <a:schemeClr val="tx1"/>
                  </a:solidFill>
                  <a:prstDash val="solid"/>
                  <a:round/>
                  <a:headEnd type="none" w="med" len="med"/>
                  <a:tailEnd type="none" w="med" len="med"/>
                </a:ln>
                <a:gradFill rotWithShape="1">
                  <a:gsLst>
                    <a:gs pos="0">
                      <a:srgbClr val="FFFF00"/>
                    </a:gs>
                    <a:gs pos="100000">
                      <a:srgbClr val="FF9933"/>
                    </a:gs>
                  </a:gsLst>
                  <a:path path="rect">
                    <a:fillToRect l="50000" t="50000" r="50000" b="50000"/>
                  </a:path>
                  <a:tileRect/>
                </a:gradFill>
                <a:effectLst>
                  <a:outerShdw dist="35921" dir="2699999" algn="ctr" rotWithShape="0">
                    <a:schemeClr val="tx1">
                      <a:alpha val="79999"/>
                    </a:schemeClr>
                  </a:outerShdw>
                </a:effectLst>
                <a:latin typeface="方正超粗黑简体" charset="0"/>
                <a:ea typeface="方正超粗黑简体" charset="0"/>
              </a:rPr>
              <a:t>综合国力</a:t>
            </a:r>
          </a:p>
        </p:txBody>
      </p:sp>
      <p:sp>
        <p:nvSpPr>
          <p:cNvPr id="12316" name="AutoShape 28"/>
          <p:cNvSpPr/>
          <p:nvPr/>
        </p:nvSpPr>
        <p:spPr>
          <a:xfrm>
            <a:off x="1619250" y="2997200"/>
            <a:ext cx="3168650" cy="1439863"/>
          </a:xfrm>
          <a:prstGeom prst="curvedDownArrow">
            <a:avLst>
              <a:gd name="adj1" fmla="val 44013"/>
              <a:gd name="adj2" fmla="val 88026"/>
              <a:gd name="adj3" fmla="val 33250"/>
            </a:avLst>
          </a:prstGeom>
          <a:solidFill>
            <a:srgbClr val="FFFF00"/>
          </a:solidFill>
          <a:ln w="12700">
            <a:noFill/>
          </a:ln>
        </p:spPr>
        <p:txBody>
          <a:bodyPr wrap="none" anchor="ctr" anchorCtr="0"/>
          <a:lstStyle/>
          <a:p>
            <a:pPr algn="ctr"/>
            <a:endParaRPr lang="zh-CN" altLang="en-US" dirty="0">
              <a:latin typeface="Arial" panose="020B0604020202020204" pitchFamily="34" charset="0"/>
              <a:ea typeface="方正超粗黑简体" pitchFamily="2" charset="-122"/>
            </a:endParaRPr>
          </a:p>
        </p:txBody>
      </p:sp>
      <p:sp>
        <p:nvSpPr>
          <p:cNvPr id="32778" name="WordArt 29"/>
          <p:cNvSpPr>
            <a:spLocks noTextEdit="1"/>
          </p:cNvSpPr>
          <p:nvPr/>
        </p:nvSpPr>
        <p:spPr>
          <a:xfrm>
            <a:off x="2411413" y="2276475"/>
            <a:ext cx="1223962" cy="574675"/>
          </a:xfrm>
          <a:prstGeom prst="rect">
            <a:avLst/>
          </a:prstGeom>
        </p:spPr>
        <p:txBody>
          <a:bodyPr wrap="none" fromWordArt="1">
            <a:prstTxWarp prst="textPlain">
              <a:avLst>
                <a:gd name="adj" fmla="val 50000"/>
              </a:avLst>
            </a:prstTxWarp>
            <a:normAutofit fontScale="92500" lnSpcReduction="10000"/>
          </a:bodyPr>
          <a:lstStyle/>
          <a:p>
            <a:pPr algn="ctr"/>
            <a:r>
              <a:rPr lang="zh-CN" altLang="en-US" sz="3600">
                <a:ln w="9525" cap="flat" cmpd="sng">
                  <a:solidFill>
                    <a:schemeClr val="tx1"/>
                  </a:solidFill>
                  <a:prstDash val="solid"/>
                  <a:round/>
                  <a:headEnd type="none" w="med" len="med"/>
                  <a:tailEnd type="none" w="med" len="med"/>
                </a:ln>
                <a:solidFill>
                  <a:srgbClr val="FFFF00"/>
                </a:solidFill>
                <a:effectLst>
                  <a:outerShdw dist="35921" dir="2699999" algn="ctr" rotWithShape="0">
                    <a:schemeClr val="tx1">
                      <a:alpha val="79999"/>
                    </a:schemeClr>
                  </a:outerShdw>
                </a:effectLst>
                <a:latin typeface="方正超粗黑简体" charset="0"/>
                <a:ea typeface="方正超粗黑简体" charset="0"/>
              </a:rPr>
              <a:t>动员</a:t>
            </a:r>
          </a:p>
        </p:txBody>
      </p:sp>
      <p:sp>
        <p:nvSpPr>
          <p:cNvPr id="32779" name="WordArt 30"/>
          <p:cNvSpPr>
            <a:spLocks noTextEdit="1"/>
          </p:cNvSpPr>
          <p:nvPr/>
        </p:nvSpPr>
        <p:spPr>
          <a:xfrm>
            <a:off x="5940397" y="4652963"/>
            <a:ext cx="2809875" cy="1368425"/>
          </a:xfrm>
          <a:prstGeom prst="rect">
            <a:avLst/>
          </a:prstGeom>
        </p:spPr>
        <p:txBody>
          <a:bodyPr wrap="none" fromWordArt="1">
            <a:prstTxWarp prst="textPlain">
              <a:avLst>
                <a:gd name="adj" fmla="val 50000"/>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tx1"/>
                  </a:solidFill>
                  <a:prstDash val="solid"/>
                  <a:headEnd type="none" w="med" len="med"/>
                  <a:tailEnd type="none" w="med" len="med"/>
                </a:ln>
                <a:solidFill>
                  <a:schemeClr val="bg1"/>
                </a:solidFill>
                <a:effectLst>
                  <a:outerShdw dist="35921" dir="2699999" algn="ctr" rotWithShape="0">
                    <a:schemeClr val="tx1">
                      <a:alpha val="79999"/>
                    </a:schemeClr>
                  </a:outerShdw>
                </a:effectLst>
                <a:latin typeface="方正超粗黑简体" charset="0"/>
                <a:ea typeface="方正超粗黑简体" charset="0"/>
                <a:cs typeface="+mn-cs"/>
              </a:rPr>
              <a:t>力量凝聚器</a:t>
            </a: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tx1"/>
                  </a:solidFill>
                  <a:prstDash val="solid"/>
                  <a:headEnd type="none" w="med" len="med"/>
                  <a:tailEnd type="none" w="med" len="med"/>
                </a:ln>
                <a:solidFill>
                  <a:schemeClr val="bg1"/>
                </a:solidFill>
                <a:effectLst>
                  <a:outerShdw dist="35921" dir="2699999" algn="ctr" rotWithShape="0">
                    <a:schemeClr val="tx1">
                      <a:alpha val="79999"/>
                    </a:schemeClr>
                  </a:outerShdw>
                </a:effectLst>
                <a:latin typeface="方正超粗黑简体" charset="0"/>
                <a:ea typeface="方正超粗黑简体" charset="0"/>
                <a:cs typeface="+mn-cs"/>
              </a:rPr>
              <a:t>力量转换器</a:t>
            </a:r>
          </a:p>
        </p:txBody>
      </p:sp>
      <p:sp>
        <p:nvSpPr>
          <p:cNvPr id="12319" name="Text Box 31"/>
          <p:cNvSpPr txBox="1"/>
          <p:nvPr/>
        </p:nvSpPr>
        <p:spPr>
          <a:xfrm>
            <a:off x="323850" y="5229225"/>
            <a:ext cx="2663825" cy="519113"/>
          </a:xfrm>
          <a:prstGeom prst="rect">
            <a:avLst/>
          </a:prstGeom>
          <a:noFill/>
          <a:ln w="9525">
            <a:noFill/>
          </a:ln>
          <a:effectLst>
            <a:outerShdw dist="35921" dir="2699999"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800">
                <a:solidFill>
                  <a:schemeClr val="bg1"/>
                </a:solidFill>
                <a:latin typeface="宋体" panose="02010600030101010101" pitchFamily="2" charset="-122"/>
                <a:ea typeface="方正超粗黑简体" pitchFamily="2" charset="-122"/>
              </a:rPr>
              <a:t>（战争潜力）</a:t>
            </a:r>
            <a:endParaRPr lang="zh-CN" altLang="en-US" sz="2800">
              <a:solidFill>
                <a:schemeClr val="bg1"/>
              </a:solidFill>
              <a:latin typeface="Times New Roman" panose="02020603050405020304" pitchFamily="18" charset="0"/>
              <a:ea typeface="方正超粗黑简体" pitchFamily="2" charset="-122"/>
            </a:endParaRPr>
          </a:p>
        </p:txBody>
      </p:sp>
      <p:pic>
        <p:nvPicPr>
          <p:cNvPr id="34828" name="图片 1" descr="1125515850_1580453265623_title0h"/>
          <p:cNvPicPr>
            <a:picLocks noChangeAspect="1"/>
          </p:cNvPicPr>
          <p:nvPr/>
        </p:nvPicPr>
        <p:blipFill>
          <a:blip r:embed="rId4"/>
          <a:stretch>
            <a:fillRect/>
          </a:stretch>
        </p:blipFill>
        <p:spPr>
          <a:xfrm>
            <a:off x="4689475" y="1854200"/>
            <a:ext cx="4454525" cy="25828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310"/>
                                        </p:tgtEl>
                                        <p:attrNameLst>
                                          <p:attrName>style.visibility</p:attrName>
                                        </p:attrNameLst>
                                      </p:cBhvr>
                                      <p:to>
                                        <p:strVal val="visible"/>
                                      </p:to>
                                    </p:set>
                                    <p:animEffect transition="in" filter="wipe(up)">
                                      <p:cBhvr>
                                        <p:cTn id="7" dur="1000"/>
                                        <p:tgtEl>
                                          <p:spTgt spid="12310"/>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2311"/>
                                        </p:tgtEl>
                                        <p:attrNameLst>
                                          <p:attrName>style.visibility</p:attrName>
                                        </p:attrNameLst>
                                      </p:cBhvr>
                                      <p:to>
                                        <p:strVal val="visible"/>
                                      </p:to>
                                    </p:set>
                                    <p:animEffect transition="in" filter="wipe(right)">
                                      <p:cBhvr>
                                        <p:cTn id="11" dur="500"/>
                                        <p:tgtEl>
                                          <p:spTgt spid="123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776"/>
                                        </p:tgtEl>
                                        <p:attrNameLst>
                                          <p:attrName>style.visibility</p:attrName>
                                        </p:attrNameLst>
                                      </p:cBhvr>
                                      <p:to>
                                        <p:strVal val="visible"/>
                                      </p:to>
                                    </p:set>
                                    <p:animEffect transition="in" filter="wipe(left)">
                                      <p:cBhvr>
                                        <p:cTn id="16" dur="500"/>
                                        <p:tgtEl>
                                          <p:spTgt spid="3277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2319"/>
                                        </p:tgtEl>
                                        <p:attrNameLst>
                                          <p:attrName>style.visibility</p:attrName>
                                        </p:attrNameLst>
                                      </p:cBhvr>
                                      <p:to>
                                        <p:strVal val="visible"/>
                                      </p:to>
                                    </p:set>
                                    <p:animEffect transition="in" filter="wipe(up)">
                                      <p:cBhvr>
                                        <p:cTn id="20" dur="1000"/>
                                        <p:tgtEl>
                                          <p:spTgt spid="12319"/>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2316"/>
                                        </p:tgtEl>
                                        <p:attrNameLst>
                                          <p:attrName>style.visibility</p:attrName>
                                        </p:attrNameLst>
                                      </p:cBhvr>
                                      <p:to>
                                        <p:strVal val="visible"/>
                                      </p:to>
                                    </p:set>
                                    <p:animEffect transition="in" filter="wipe(left)">
                                      <p:cBhvr>
                                        <p:cTn id="24" dur="500"/>
                                        <p:tgtEl>
                                          <p:spTgt spid="12316"/>
                                        </p:tgtEl>
                                      </p:cBhvr>
                                    </p:animEffect>
                                  </p:childTnLst>
                                </p:cTn>
                              </p:par>
                              <p:par>
                                <p:cTn id="25" presetID="22" presetClass="entr" presetSubtype="8" fill="hold" nodeType="withEffect">
                                  <p:stCondLst>
                                    <p:cond delay="0"/>
                                  </p:stCondLst>
                                  <p:childTnLst>
                                    <p:set>
                                      <p:cBhvr>
                                        <p:cTn id="26" dur="1" fill="hold">
                                          <p:stCondLst>
                                            <p:cond delay="0"/>
                                          </p:stCondLst>
                                        </p:cTn>
                                        <p:tgtEl>
                                          <p:spTgt spid="32778"/>
                                        </p:tgtEl>
                                        <p:attrNameLst>
                                          <p:attrName>style.visibility</p:attrName>
                                        </p:attrNameLst>
                                      </p:cBhvr>
                                      <p:to>
                                        <p:strVal val="visible"/>
                                      </p:to>
                                    </p:set>
                                    <p:animEffect transition="in" filter="wipe(left)">
                                      <p:cBhvr>
                                        <p:cTn id="27" dur="500"/>
                                        <p:tgtEl>
                                          <p:spTgt spid="32778"/>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32773"/>
                                        </p:tgtEl>
                                        <p:attrNameLst>
                                          <p:attrName>style.visibility</p:attrName>
                                        </p:attrNameLst>
                                      </p:cBhvr>
                                      <p:to>
                                        <p:strVal val="visible"/>
                                      </p:to>
                                    </p:set>
                                    <p:animEffect transition="in" filter="wipe(left)">
                                      <p:cBhvr>
                                        <p:cTn id="31" dur="500"/>
                                        <p:tgtEl>
                                          <p:spTgt spid="327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2779"/>
                                        </p:tgtEl>
                                        <p:attrNameLst>
                                          <p:attrName>style.visibility</p:attrName>
                                        </p:attrNameLst>
                                      </p:cBhvr>
                                      <p:to>
                                        <p:strVal val="visible"/>
                                      </p:to>
                                    </p:set>
                                    <p:animEffect transition="in" filter="wipe(left)">
                                      <p:cBhvr>
                                        <p:cTn id="36" dur="500"/>
                                        <p:tgtEl>
                                          <p:spTgt spid="3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0" grpId="0" bldLvl="0" animBg="1"/>
      <p:bldP spid="12316" grpId="0" bldLvl="0" animBg="1"/>
      <p:bldP spid="123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descr="A05"/>
          <p:cNvPicPr>
            <a:picLocks noChangeAspect="1"/>
          </p:cNvPicPr>
          <p:nvPr/>
        </p:nvPicPr>
        <p:blipFill>
          <a:blip r:embed="rId2"/>
          <a:stretch>
            <a:fillRect/>
          </a:stretch>
        </p:blipFill>
        <p:spPr>
          <a:xfrm>
            <a:off x="0" y="0"/>
            <a:ext cx="9144000" cy="6858000"/>
          </a:xfrm>
          <a:prstGeom prst="rect">
            <a:avLst/>
          </a:prstGeom>
          <a:noFill/>
          <a:ln w="9525">
            <a:noFill/>
          </a:ln>
          <a:effectLst>
            <a:outerShdw dist="17961" dir="18900000" algn="ctr" rotWithShape="0">
              <a:srgbClr val="808080"/>
            </a:outerShdw>
          </a:effectLst>
        </p:spPr>
      </p:pic>
      <p:sp>
        <p:nvSpPr>
          <p:cNvPr id="43015" name="Text Box 7"/>
          <p:cNvSpPr txBox="1"/>
          <p:nvPr/>
        </p:nvSpPr>
        <p:spPr>
          <a:xfrm>
            <a:off x="315913" y="868363"/>
            <a:ext cx="8828087" cy="650875"/>
          </a:xfrm>
          <a:prstGeom prst="rect">
            <a:avLst/>
          </a:prstGeom>
          <a:noFill/>
          <a:ln w="9525">
            <a:noFill/>
          </a:ln>
          <a:effectLst>
            <a:outerShdw dist="35921" dir="2699999" algn="ctr" rotWithShape="0">
              <a:schemeClr val="tx1"/>
            </a:outerShdw>
          </a:effectLst>
        </p:spPr>
        <p:txBody>
          <a:bodyPr wrap="square" anchor="ctr" anchorCtr="0">
            <a:spAutoFit/>
          </a:bodyPr>
          <a:lstStyle/>
          <a:p>
            <a:pPr>
              <a:lnSpc>
                <a:spcPct val="130000"/>
              </a:lnSpc>
              <a:buSzTx/>
              <a:buFont typeface="Arial" panose="020B0604020202020204" pitchFamily="34" charset="0"/>
            </a:pPr>
            <a:r>
              <a:rPr lang="zh-CN" altLang="en-US" sz="2800">
                <a:solidFill>
                  <a:schemeClr val="bg1"/>
                </a:solidFill>
                <a:latin typeface="方正大黑简体" panose="02000000000000000000" pitchFamily="2" charset="-122"/>
                <a:ea typeface="方正大黑简体" panose="02000000000000000000" pitchFamily="2" charset="-122"/>
              </a:rPr>
              <a:t>第四次中东战争以色列的动员（1973年10月6日）</a:t>
            </a:r>
          </a:p>
        </p:txBody>
      </p:sp>
      <p:sp>
        <p:nvSpPr>
          <p:cNvPr id="43016" name="Text Box 8"/>
          <p:cNvSpPr txBox="1"/>
          <p:nvPr/>
        </p:nvSpPr>
        <p:spPr>
          <a:xfrm>
            <a:off x="4123938" y="1308101"/>
            <a:ext cx="4897438" cy="5367337"/>
          </a:xfrm>
          <a:prstGeom prst="rect">
            <a:avLst/>
          </a:prstGeom>
          <a:noFill/>
          <a:ln w="9525">
            <a:noFill/>
          </a:ln>
          <a:effectLst>
            <a:outerShdw dist="28398" dir="3806096" algn="ctr" rotWithShape="0">
              <a:schemeClr val="tx1"/>
            </a:outerShdw>
          </a:effectLst>
        </p:spPr>
        <p:txBody>
          <a:bodyPr anchor="ctr" anchorCtr="0">
            <a:spAutoFit/>
          </a:bodyPr>
          <a:lstStyle/>
          <a:p>
            <a:pPr>
              <a:lnSpc>
                <a:spcPct val="110000"/>
              </a:lnSpc>
              <a:buSzTx/>
              <a:buFont typeface="Arial" panose="020B0604020202020204" pitchFamily="34" charset="0"/>
            </a:pPr>
            <a:r>
              <a:rPr lang="en-US" altLang="zh-CN" sz="2000" dirty="0">
                <a:solidFill>
                  <a:srgbClr val="FFFF00"/>
                </a:solidFill>
                <a:latin typeface="方正大黑简体" panose="02000000000000000000" pitchFamily="2" charset="-122"/>
                <a:ea typeface="方正大黑简体" panose="02000000000000000000" pitchFamily="2" charset="-122"/>
              </a:rPr>
              <a:t>      </a:t>
            </a:r>
            <a:r>
              <a:rPr lang="en-US" altLang="zh-CN" sz="2400" dirty="0">
                <a:solidFill>
                  <a:srgbClr val="FFFF00"/>
                </a:solidFill>
                <a:latin typeface="方正大黑简体" panose="02000000000000000000" pitchFamily="2" charset="-122"/>
                <a:ea typeface="方正大黑简体" panose="02000000000000000000" pitchFamily="2" charset="-122"/>
              </a:rPr>
              <a:t> </a:t>
            </a:r>
            <a:r>
              <a:rPr lang="zh-CN" altLang="en-US" sz="2400" dirty="0">
                <a:solidFill>
                  <a:srgbClr val="FFFF00"/>
                </a:solidFill>
                <a:latin typeface="方正大黑简体" panose="02000000000000000000" pitchFamily="2" charset="-122"/>
                <a:ea typeface="方正大黑简体" panose="02000000000000000000" pitchFamily="2" charset="-122"/>
              </a:rPr>
              <a:t>战争爆发</a:t>
            </a:r>
            <a:r>
              <a:rPr lang="en-US" altLang="zh-CN" sz="2400" dirty="0">
                <a:solidFill>
                  <a:srgbClr val="FFFF00"/>
                </a:solidFill>
                <a:latin typeface="方正大黑简体" panose="02000000000000000000" pitchFamily="2" charset="-122"/>
                <a:ea typeface="方正大黑简体" panose="02000000000000000000" pitchFamily="2" charset="-122"/>
              </a:rPr>
              <a:t>10</a:t>
            </a:r>
            <a:r>
              <a:rPr lang="zh-CN" altLang="en-US" sz="2400" dirty="0">
                <a:solidFill>
                  <a:srgbClr val="FFFF00"/>
                </a:solidFill>
                <a:latin typeface="方正大黑简体" panose="02000000000000000000" pitchFamily="2" charset="-122"/>
                <a:ea typeface="方正大黑简体" panose="02000000000000000000" pitchFamily="2" charset="-122"/>
              </a:rPr>
              <a:t>分钟后就发布了全国总动员令，紧急征召预备役人员；</a:t>
            </a:r>
          </a:p>
          <a:p>
            <a:pPr>
              <a:lnSpc>
                <a:spcPct val="110000"/>
              </a:lnSpc>
              <a:buSzTx/>
              <a:buFont typeface="Arial" panose="020B0604020202020204" pitchFamily="34" charset="0"/>
            </a:pPr>
            <a:r>
              <a:rPr lang="zh-CN" altLang="en-US" sz="2400" dirty="0">
                <a:solidFill>
                  <a:srgbClr val="FFFF00"/>
                </a:solidFill>
                <a:latin typeface="方正大黑简体" panose="02000000000000000000" pitchFamily="2" charset="-122"/>
                <a:ea typeface="方正大黑简体" panose="02000000000000000000" pitchFamily="2" charset="-122"/>
              </a:rPr>
              <a:t>       </a:t>
            </a:r>
            <a:r>
              <a:rPr lang="en-US" altLang="zh-CN" sz="2400" dirty="0">
                <a:solidFill>
                  <a:srgbClr val="FFFF00"/>
                </a:solidFill>
                <a:latin typeface="方正大黑简体" panose="02000000000000000000" pitchFamily="2" charset="-122"/>
                <a:ea typeface="方正大黑简体" panose="02000000000000000000" pitchFamily="2" charset="-122"/>
              </a:rPr>
              <a:t>20</a:t>
            </a:r>
            <a:r>
              <a:rPr lang="zh-CN" altLang="en-US" sz="2400" dirty="0">
                <a:solidFill>
                  <a:srgbClr val="FFFF00"/>
                </a:solidFill>
                <a:latin typeface="方正大黑简体" panose="02000000000000000000" pitchFamily="2" charset="-122"/>
                <a:ea typeface="方正大黑简体" panose="02000000000000000000" pitchFamily="2" charset="-122"/>
              </a:rPr>
              <a:t>小时后，被指定在西奈半岛展开的两个预备役师先头部队到达西奈前线；</a:t>
            </a:r>
          </a:p>
          <a:p>
            <a:pPr>
              <a:lnSpc>
                <a:spcPct val="110000"/>
              </a:lnSpc>
              <a:buSzTx/>
              <a:buFont typeface="Arial" panose="020B0604020202020204" pitchFamily="34" charset="0"/>
            </a:pPr>
            <a:r>
              <a:rPr lang="zh-CN" altLang="en-US" sz="2400" dirty="0">
                <a:solidFill>
                  <a:srgbClr val="FFFF00"/>
                </a:solidFill>
                <a:latin typeface="方正大黑简体" panose="02000000000000000000" pitchFamily="2" charset="-122"/>
                <a:ea typeface="方正大黑简体" panose="02000000000000000000" pitchFamily="2" charset="-122"/>
              </a:rPr>
              <a:t>       </a:t>
            </a:r>
            <a:r>
              <a:rPr lang="en-US" altLang="zh-CN" sz="2400" dirty="0">
                <a:solidFill>
                  <a:srgbClr val="FFFF00"/>
                </a:solidFill>
                <a:latin typeface="方正大黑简体" panose="02000000000000000000" pitchFamily="2" charset="-122"/>
                <a:ea typeface="方正大黑简体" panose="02000000000000000000" pitchFamily="2" charset="-122"/>
              </a:rPr>
              <a:t>48</a:t>
            </a:r>
            <a:r>
              <a:rPr lang="zh-CN" altLang="en-US" sz="2400" dirty="0">
                <a:solidFill>
                  <a:srgbClr val="FFFF00"/>
                </a:solidFill>
                <a:latin typeface="方正大黑简体" panose="02000000000000000000" pitchFamily="2" charset="-122"/>
                <a:ea typeface="方正大黑简体" panose="02000000000000000000" pitchFamily="2" charset="-122"/>
              </a:rPr>
              <a:t>小时后，即有</a:t>
            </a:r>
            <a:r>
              <a:rPr lang="en-US" altLang="zh-CN" sz="2400" dirty="0">
                <a:solidFill>
                  <a:srgbClr val="FFFF00"/>
                </a:solidFill>
                <a:latin typeface="方正大黑简体" panose="02000000000000000000" pitchFamily="2" charset="-122"/>
                <a:ea typeface="方正大黑简体" panose="02000000000000000000" pitchFamily="2" charset="-122"/>
              </a:rPr>
              <a:t>30</a:t>
            </a:r>
            <a:r>
              <a:rPr lang="zh-CN" altLang="en-US" sz="2400" dirty="0">
                <a:solidFill>
                  <a:srgbClr val="FFFF00"/>
                </a:solidFill>
                <a:latin typeface="方正大黑简体" panose="02000000000000000000" pitchFamily="2" charset="-122"/>
                <a:ea typeface="方正大黑简体" panose="02000000000000000000" pitchFamily="2" charset="-122"/>
              </a:rPr>
              <a:t>万预备役官兵开赴前线，使总兵力由</a:t>
            </a:r>
            <a:r>
              <a:rPr lang="en-US" altLang="zh-CN" sz="2400" dirty="0">
                <a:solidFill>
                  <a:srgbClr val="FFFF00"/>
                </a:solidFill>
                <a:latin typeface="方正大黑简体" panose="02000000000000000000" pitchFamily="2" charset="-122"/>
                <a:ea typeface="方正大黑简体" panose="02000000000000000000" pitchFamily="2" charset="-122"/>
              </a:rPr>
              <a:t>11.5</a:t>
            </a:r>
            <a:r>
              <a:rPr lang="zh-CN" altLang="en-US" sz="2400" dirty="0">
                <a:solidFill>
                  <a:srgbClr val="FFFF00"/>
                </a:solidFill>
                <a:latin typeface="方正大黑简体" panose="02000000000000000000" pitchFamily="2" charset="-122"/>
                <a:ea typeface="方正大黑简体" panose="02000000000000000000" pitchFamily="2" charset="-122"/>
              </a:rPr>
              <a:t>万人迅速增加到</a:t>
            </a:r>
            <a:r>
              <a:rPr lang="en-US" altLang="zh-CN" sz="2400" dirty="0">
                <a:solidFill>
                  <a:srgbClr val="FFFF00"/>
                </a:solidFill>
                <a:latin typeface="方正大黑简体" panose="02000000000000000000" pitchFamily="2" charset="-122"/>
                <a:ea typeface="方正大黑简体" panose="02000000000000000000" pitchFamily="2" charset="-122"/>
              </a:rPr>
              <a:t>40</a:t>
            </a:r>
            <a:r>
              <a:rPr lang="zh-CN" altLang="en-US" sz="2400" dirty="0">
                <a:solidFill>
                  <a:srgbClr val="FFFF00"/>
                </a:solidFill>
                <a:latin typeface="方正大黑简体" panose="02000000000000000000" pitchFamily="2" charset="-122"/>
                <a:ea typeface="方正大黑简体" panose="02000000000000000000" pitchFamily="2" charset="-122"/>
              </a:rPr>
              <a:t>余万人；</a:t>
            </a:r>
          </a:p>
          <a:p>
            <a:pPr>
              <a:lnSpc>
                <a:spcPct val="110000"/>
              </a:lnSpc>
              <a:buSzTx/>
              <a:buFont typeface="Arial" panose="020B0604020202020204" pitchFamily="34" charset="0"/>
            </a:pPr>
            <a:r>
              <a:rPr lang="zh-CN" altLang="en-US" sz="2400" dirty="0">
                <a:solidFill>
                  <a:srgbClr val="FFFF00"/>
                </a:solidFill>
                <a:latin typeface="方正大黑简体" panose="02000000000000000000" pitchFamily="2" charset="-122"/>
                <a:ea typeface="方正大黑简体" panose="02000000000000000000" pitchFamily="2" charset="-122"/>
              </a:rPr>
              <a:t>       </a:t>
            </a:r>
            <a:r>
              <a:rPr lang="en-US" altLang="zh-CN" sz="2400" dirty="0">
                <a:solidFill>
                  <a:srgbClr val="FFFF00"/>
                </a:solidFill>
                <a:latin typeface="方正大黑简体" panose="02000000000000000000" pitchFamily="2" charset="-122"/>
                <a:ea typeface="方正大黑简体" panose="02000000000000000000" pitchFamily="2" charset="-122"/>
              </a:rPr>
              <a:t>7</a:t>
            </a:r>
            <a:r>
              <a:rPr lang="zh-CN" altLang="en-US" sz="2400" dirty="0">
                <a:solidFill>
                  <a:srgbClr val="FFFF00"/>
                </a:solidFill>
                <a:latin typeface="方正大黑简体" panose="02000000000000000000" pitchFamily="2" charset="-122"/>
                <a:ea typeface="方正大黑简体" panose="02000000000000000000" pitchFamily="2" charset="-122"/>
              </a:rPr>
              <a:t>天后，</a:t>
            </a:r>
            <a:r>
              <a:rPr lang="en-US" altLang="zh-CN" sz="2400" dirty="0">
                <a:solidFill>
                  <a:srgbClr val="FFFF00"/>
                </a:solidFill>
                <a:latin typeface="方正大黑简体" panose="02000000000000000000" pitchFamily="2" charset="-122"/>
                <a:ea typeface="方正大黑简体" panose="02000000000000000000" pitchFamily="2" charset="-122"/>
              </a:rPr>
              <a:t>15</a:t>
            </a:r>
            <a:r>
              <a:rPr lang="zh-CN" altLang="en-US" sz="2400" dirty="0">
                <a:solidFill>
                  <a:srgbClr val="FFFF00"/>
                </a:solidFill>
                <a:latin typeface="方正大黑简体" panose="02000000000000000000" pitchFamily="2" charset="-122"/>
                <a:ea typeface="方正大黑简体" panose="02000000000000000000" pitchFamily="2" charset="-122"/>
              </a:rPr>
              <a:t>个预备役旅全部成建制投入作战，很快扭转战争初期的不利局面。</a:t>
            </a:r>
            <a:endParaRPr lang="en-US" altLang="zh-CN" sz="2400" dirty="0">
              <a:solidFill>
                <a:srgbClr val="FFFF00"/>
              </a:solidFill>
              <a:latin typeface="方正大黑简体" panose="02000000000000000000" pitchFamily="2" charset="-122"/>
              <a:ea typeface="方正大黑简体" panose="02000000000000000000" pitchFamily="2" charset="-122"/>
            </a:endParaRPr>
          </a:p>
          <a:p>
            <a:pPr>
              <a:lnSpc>
                <a:spcPct val="110000"/>
              </a:lnSpc>
              <a:buSzTx/>
              <a:buFont typeface="Arial" panose="020B0604020202020204" pitchFamily="34" charset="0"/>
            </a:pPr>
            <a:r>
              <a:rPr lang="en-US" altLang="zh-CN" sz="2400" dirty="0">
                <a:solidFill>
                  <a:srgbClr val="FFFF00"/>
                </a:solidFill>
                <a:latin typeface="方正大黑简体" panose="02000000000000000000" pitchFamily="2" charset="-122"/>
                <a:ea typeface="方正大黑简体" panose="02000000000000000000" pitchFamily="2" charset="-122"/>
              </a:rPr>
              <a:t>       </a:t>
            </a:r>
            <a:endParaRPr lang="zh-CN" altLang="en-US" sz="2400" dirty="0">
              <a:solidFill>
                <a:srgbClr val="FFFF00"/>
              </a:solidFill>
              <a:latin typeface="方正大黑简体" panose="02000000000000000000" pitchFamily="2" charset="-122"/>
              <a:ea typeface="方正大黑简体" panose="02000000000000000000" pitchFamily="2" charset="-122"/>
            </a:endParaRPr>
          </a:p>
        </p:txBody>
      </p:sp>
      <p:pic>
        <p:nvPicPr>
          <p:cNvPr id="43017" name="Picture 9" descr="无标题-2"/>
          <p:cNvPicPr>
            <a:picLocks noChangeAspect="1"/>
          </p:cNvPicPr>
          <p:nvPr/>
        </p:nvPicPr>
        <p:blipFill>
          <a:blip r:embed="rId3"/>
          <a:stretch>
            <a:fillRect/>
          </a:stretch>
        </p:blipFill>
        <p:spPr>
          <a:xfrm>
            <a:off x="1028313" y="3991769"/>
            <a:ext cx="3095625" cy="2097088"/>
          </a:xfrm>
          <a:prstGeom prst="rect">
            <a:avLst/>
          </a:prstGeom>
          <a:noFill/>
          <a:ln w="9525">
            <a:noFill/>
          </a:ln>
        </p:spPr>
      </p:pic>
      <p:pic>
        <p:nvPicPr>
          <p:cNvPr id="43018" name="Picture 10" descr="war1"/>
          <p:cNvPicPr>
            <a:picLocks noChangeAspect="1"/>
          </p:cNvPicPr>
          <p:nvPr/>
        </p:nvPicPr>
        <p:blipFill>
          <a:blip r:embed="rId4"/>
          <a:stretch>
            <a:fillRect/>
          </a:stretch>
        </p:blipFill>
        <p:spPr>
          <a:xfrm>
            <a:off x="1017201" y="1821734"/>
            <a:ext cx="3106737" cy="1957387"/>
          </a:xfrm>
          <a:prstGeom prst="rect">
            <a:avLst/>
          </a:prstGeom>
          <a:noFill/>
          <a:ln w="9525">
            <a:noFill/>
          </a:ln>
        </p:spPr>
      </p:pic>
      <p:sp>
        <p:nvSpPr>
          <p:cNvPr id="35846" name="Text Box 13"/>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（一）应战功能</a:t>
            </a:r>
          </a:p>
        </p:txBody>
      </p:sp>
      <p:sp>
        <p:nvSpPr>
          <p:cNvPr id="35847" name="Text Box 14"/>
          <p:cNvSpPr txBox="1"/>
          <p:nvPr/>
        </p:nvSpPr>
        <p:spPr>
          <a:xfrm>
            <a:off x="1116013" y="0"/>
            <a:ext cx="7632700" cy="561975"/>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动员是打赢战争的基础环节 </a:t>
            </a:r>
          </a:p>
        </p:txBody>
      </p:sp>
      <p:sp>
        <p:nvSpPr>
          <p:cNvPr id="2" name="文本框 1">
            <a:extLst>
              <a:ext uri="{FF2B5EF4-FFF2-40B4-BE49-F238E27FC236}">
                <a16:creationId xmlns:a16="http://schemas.microsoft.com/office/drawing/2014/main" id="{156C5BEB-8815-6B6B-8118-3527665DAEDD}"/>
              </a:ext>
            </a:extLst>
          </p:cNvPr>
          <p:cNvSpPr txBox="1"/>
          <p:nvPr/>
        </p:nvSpPr>
        <p:spPr>
          <a:xfrm>
            <a:off x="95842" y="1821734"/>
            <a:ext cx="1080075" cy="3970318"/>
          </a:xfrm>
          <a:prstGeom prst="rect">
            <a:avLst/>
          </a:prstGeom>
          <a:noFill/>
        </p:spPr>
        <p:txBody>
          <a:bodyPr wrap="square" rtlCol="0">
            <a:spAutoFit/>
          </a:bodyPr>
          <a:lstStyle/>
          <a:p>
            <a:r>
              <a:rPr lang="zh-CN" altLang="zh-CN" sz="2800" kern="0" dirty="0">
                <a:solidFill>
                  <a:srgbClr val="FFFF00"/>
                </a:solidFill>
                <a:effectLst/>
                <a:ea typeface="微软雅黑" panose="020B0503020204020204" pitchFamily="34" charset="-122"/>
                <a:cs typeface="宋体" panose="02010600030101010101" pitchFamily="2" charset="-122"/>
              </a:rPr>
              <a:t>以色列人团结拼搏进</a:t>
            </a:r>
            <a:endParaRPr lang="en-US" altLang="zh-CN" sz="2800" kern="0" dirty="0">
              <a:solidFill>
                <a:srgbClr val="FFFF00"/>
              </a:solidFill>
              <a:effectLst/>
              <a:ea typeface="微软雅黑" panose="020B0503020204020204" pitchFamily="34" charset="-122"/>
              <a:cs typeface="宋体" panose="02010600030101010101" pitchFamily="2" charset="-122"/>
            </a:endParaRPr>
          </a:p>
          <a:p>
            <a:r>
              <a:rPr lang="zh-CN" altLang="zh-CN" sz="2800" kern="0" dirty="0">
                <a:solidFill>
                  <a:srgbClr val="FFFF00"/>
                </a:solidFill>
                <a:effectLst/>
                <a:ea typeface="微软雅黑" panose="020B0503020204020204" pitchFamily="34" charset="-122"/>
                <a:cs typeface="宋体" panose="02010600030101010101" pitchFamily="2" charset="-122"/>
              </a:rPr>
              <a:t>取的集体主义精神</a:t>
            </a:r>
            <a:endParaRPr lang="zh-CN" altLang="en-US" sz="2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015"/>
                                        </p:tgtEl>
                                        <p:attrNameLst>
                                          <p:attrName>style.visibility</p:attrName>
                                        </p:attrNameLst>
                                      </p:cBhvr>
                                      <p:to>
                                        <p:strVal val="visible"/>
                                      </p:to>
                                    </p:set>
                                    <p:animEffect transition="in" filter="wipe(left)">
                                      <p:cBhvr>
                                        <p:cTn id="7" dur="500"/>
                                        <p:tgtEl>
                                          <p:spTgt spid="43015"/>
                                        </p:tgtEl>
                                      </p:cBhvr>
                                    </p:animEffect>
                                  </p:childTnLst>
                                </p:cTn>
                              </p:par>
                              <p:par>
                                <p:cTn id="8" presetID="22" presetClass="entr" presetSubtype="8" fill="hold" nodeType="withEffect">
                                  <p:stCondLst>
                                    <p:cond delay="0"/>
                                  </p:stCondLst>
                                  <p:childTnLst>
                                    <p:set>
                                      <p:cBhvr>
                                        <p:cTn id="9" dur="1" fill="hold">
                                          <p:stCondLst>
                                            <p:cond delay="0"/>
                                          </p:stCondLst>
                                        </p:cTn>
                                        <p:tgtEl>
                                          <p:spTgt spid="43018"/>
                                        </p:tgtEl>
                                        <p:attrNameLst>
                                          <p:attrName>style.visibility</p:attrName>
                                        </p:attrNameLst>
                                      </p:cBhvr>
                                      <p:to>
                                        <p:strVal val="visible"/>
                                      </p:to>
                                    </p:set>
                                    <p:animEffect transition="in" filter="wipe(left)">
                                      <p:cBhvr>
                                        <p:cTn id="10" dur="500"/>
                                        <p:tgtEl>
                                          <p:spTgt spid="43018"/>
                                        </p:tgtEl>
                                      </p:cBhvr>
                                    </p:animEffect>
                                  </p:childTnLst>
                                </p:cTn>
                              </p:par>
                              <p:par>
                                <p:cTn id="11" presetID="22" presetClass="entr" presetSubtype="8" fill="hold" nodeType="withEffect">
                                  <p:stCondLst>
                                    <p:cond delay="0"/>
                                  </p:stCondLst>
                                  <p:childTnLst>
                                    <p:set>
                                      <p:cBhvr>
                                        <p:cTn id="12" dur="1" fill="hold">
                                          <p:stCondLst>
                                            <p:cond delay="0"/>
                                          </p:stCondLst>
                                        </p:cTn>
                                        <p:tgtEl>
                                          <p:spTgt spid="43017"/>
                                        </p:tgtEl>
                                        <p:attrNameLst>
                                          <p:attrName>style.visibility</p:attrName>
                                        </p:attrNameLst>
                                      </p:cBhvr>
                                      <p:to>
                                        <p:strVal val="visible"/>
                                      </p:to>
                                    </p:set>
                                    <p:animEffect transition="in" filter="wipe(left)">
                                      <p:cBhvr>
                                        <p:cTn id="13" dur="500"/>
                                        <p:tgtEl>
                                          <p:spTgt spid="4301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3016"/>
                                        </p:tgtEl>
                                        <p:attrNameLst>
                                          <p:attrName>style.visibility</p:attrName>
                                        </p:attrNameLst>
                                      </p:cBhvr>
                                      <p:to>
                                        <p:strVal val="visible"/>
                                      </p:to>
                                    </p:set>
                                    <p:animEffect transition="in" filter="wipe(left)">
                                      <p:cBhvr>
                                        <p:cTn id="16" dur="500"/>
                                        <p:tgtEl>
                                          <p:spTgt spid="43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bldLvl="0" animBg="1"/>
      <p:bldP spid="4301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2" descr="A05"/>
          <p:cNvPicPr>
            <a:picLocks noChangeAspect="1"/>
          </p:cNvPicPr>
          <p:nvPr/>
        </p:nvPicPr>
        <p:blipFill>
          <a:blip r:embed="rId2"/>
          <a:stretch>
            <a:fillRect/>
          </a:stretch>
        </p:blipFill>
        <p:spPr>
          <a:xfrm>
            <a:off x="0" y="0"/>
            <a:ext cx="9144000" cy="6858000"/>
          </a:xfrm>
          <a:prstGeom prst="rect">
            <a:avLst/>
          </a:prstGeom>
          <a:noFill/>
          <a:ln w="9525">
            <a:noFill/>
          </a:ln>
          <a:effectLst>
            <a:outerShdw dist="17961" dir="18900000" algn="ctr" rotWithShape="0">
              <a:srgbClr val="808080"/>
            </a:outerShdw>
          </a:effectLst>
        </p:spPr>
      </p:pic>
      <p:sp>
        <p:nvSpPr>
          <p:cNvPr id="36866" name="Text Box 5"/>
          <p:cNvSpPr txBox="1"/>
          <p:nvPr/>
        </p:nvSpPr>
        <p:spPr>
          <a:xfrm>
            <a:off x="1403350" y="770321"/>
            <a:ext cx="5329237" cy="601960"/>
          </a:xfrm>
          <a:prstGeom prst="rect">
            <a:avLst/>
          </a:prstGeom>
          <a:noFill/>
          <a:ln w="9525">
            <a:noFill/>
          </a:ln>
          <a:effectLst>
            <a:outerShdw dist="35921" dir="2699999" algn="ctr" rotWithShape="0">
              <a:schemeClr val="tx1"/>
            </a:outerShdw>
          </a:effectLst>
        </p:spPr>
        <p:txBody>
          <a:bodyPr anchor="ctr" anchorCtr="0">
            <a:spAutoFit/>
          </a:bodyPr>
          <a:lstStyle/>
          <a:p>
            <a:pPr>
              <a:lnSpc>
                <a:spcPct val="130000"/>
              </a:lnSpc>
              <a:buSzTx/>
              <a:buFont typeface="Arial" panose="020B0604020202020204" pitchFamily="34" charset="0"/>
            </a:pPr>
            <a:r>
              <a:rPr lang="zh-CN" altLang="en-US" sz="2800" dirty="0">
                <a:solidFill>
                  <a:schemeClr val="bg1"/>
                </a:solidFill>
                <a:latin typeface="方正大黑简体" panose="02000000000000000000" pitchFamily="2" charset="-122"/>
                <a:ea typeface="方正大黑简体" panose="02000000000000000000" pitchFamily="2" charset="-122"/>
              </a:rPr>
              <a:t>第四次中东战争（</a:t>
            </a:r>
            <a:r>
              <a:rPr lang="en-US" altLang="zh-CN" sz="2800" dirty="0">
                <a:solidFill>
                  <a:schemeClr val="bg1"/>
                </a:solidFill>
                <a:latin typeface="方正大黑简体" panose="02000000000000000000" pitchFamily="2" charset="-122"/>
                <a:ea typeface="方正大黑简体" panose="02000000000000000000" pitchFamily="2" charset="-122"/>
              </a:rPr>
              <a:t>1973</a:t>
            </a:r>
            <a:r>
              <a:rPr lang="zh-CN" altLang="en-US" sz="2800" dirty="0">
                <a:solidFill>
                  <a:schemeClr val="bg1"/>
                </a:solidFill>
                <a:latin typeface="方正大黑简体" panose="02000000000000000000" pitchFamily="2" charset="-122"/>
                <a:ea typeface="方正大黑简体" panose="02000000000000000000" pitchFamily="2" charset="-122"/>
              </a:rPr>
              <a:t>年）</a:t>
            </a:r>
          </a:p>
        </p:txBody>
      </p:sp>
      <p:sp>
        <p:nvSpPr>
          <p:cNvPr id="44038" name="Text Box 6"/>
          <p:cNvSpPr txBox="1"/>
          <p:nvPr/>
        </p:nvSpPr>
        <p:spPr>
          <a:xfrm>
            <a:off x="176213" y="4557565"/>
            <a:ext cx="8572500" cy="1747338"/>
          </a:xfrm>
          <a:prstGeom prst="rect">
            <a:avLst/>
          </a:prstGeom>
          <a:noFill/>
          <a:ln w="9525">
            <a:noFill/>
          </a:ln>
          <a:effectLst>
            <a:outerShdw dist="35921" dir="2699999" algn="ctr" rotWithShape="0">
              <a:schemeClr val="tx1"/>
            </a:outerShdw>
          </a:effectLst>
        </p:spPr>
        <p:txBody>
          <a:bodyPr anchor="ctr" anchorCtr="0">
            <a:spAutoFit/>
          </a:bodyPr>
          <a:lstStyle/>
          <a:p>
            <a:pPr>
              <a:lnSpc>
                <a:spcPct val="110000"/>
              </a:lnSpc>
              <a:buSzTx/>
              <a:buFont typeface="Arial" panose="020B0604020202020204" pitchFamily="34" charset="0"/>
            </a:pPr>
            <a:r>
              <a:rPr lang="en-US" altLang="zh-CN" sz="3600" dirty="0">
                <a:solidFill>
                  <a:srgbClr val="FFFF00"/>
                </a:solidFill>
                <a:latin typeface="方正超粗黑简体" pitchFamily="2" charset="-122"/>
                <a:ea typeface="方正超粗黑简体" pitchFamily="2" charset="-122"/>
              </a:rPr>
              <a:t>      </a:t>
            </a:r>
            <a:r>
              <a:rPr lang="zh-CN" altLang="en-US" sz="3200" dirty="0">
                <a:solidFill>
                  <a:srgbClr val="FFFF00"/>
                </a:solidFill>
                <a:latin typeface="方正超粗黑简体" pitchFamily="2" charset="-122"/>
                <a:ea typeface="方正超粗黑简体" pitchFamily="2" charset="-122"/>
              </a:rPr>
              <a:t>如果说埃及强渡运河是这次战争的第一大胜利，那么以色列的动员则是第二大胜利！</a:t>
            </a:r>
            <a:endParaRPr lang="en-US" altLang="zh-CN" sz="3200" dirty="0">
              <a:solidFill>
                <a:srgbClr val="FFFF00"/>
              </a:solidFill>
              <a:latin typeface="方正超粗黑简体" pitchFamily="2" charset="-122"/>
              <a:ea typeface="方正超粗黑简体" pitchFamily="2" charset="-122"/>
            </a:endParaRPr>
          </a:p>
          <a:p>
            <a:pPr>
              <a:lnSpc>
                <a:spcPct val="110000"/>
              </a:lnSpc>
              <a:buSzTx/>
              <a:buFont typeface="Arial" panose="020B0604020202020204" pitchFamily="34" charset="0"/>
            </a:pPr>
            <a:r>
              <a:rPr lang="zh-CN" altLang="zh-CN" sz="3200" dirty="0">
                <a:solidFill>
                  <a:srgbClr val="FFFF00"/>
                </a:solidFill>
                <a:latin typeface="方正超粗黑简体" pitchFamily="2" charset="-122"/>
              </a:rPr>
              <a:t>基布兹</a:t>
            </a:r>
            <a:r>
              <a:rPr lang="zh-CN" altLang="en-US" sz="3200" dirty="0">
                <a:solidFill>
                  <a:srgbClr val="FFFF00"/>
                </a:solidFill>
                <a:latin typeface="方正超粗黑简体" pitchFamily="2" charset="-122"/>
              </a:rPr>
              <a:t>农庄（集体主义）</a:t>
            </a:r>
            <a:r>
              <a:rPr lang="en-US" altLang="zh-CN" sz="3200" dirty="0">
                <a:solidFill>
                  <a:srgbClr val="FFFF00"/>
                </a:solidFill>
                <a:latin typeface="方正超粗黑简体" pitchFamily="2" charset="-122"/>
              </a:rPr>
              <a:t>VS</a:t>
            </a:r>
            <a:r>
              <a:rPr lang="zh-CN" altLang="en-US" sz="3200" dirty="0">
                <a:solidFill>
                  <a:srgbClr val="FFFF00"/>
                </a:solidFill>
                <a:latin typeface="方正超粗黑简体" pitchFamily="2" charset="-122"/>
              </a:rPr>
              <a:t>新自由主义</a:t>
            </a:r>
          </a:p>
        </p:txBody>
      </p:sp>
      <p:pic>
        <p:nvPicPr>
          <p:cNvPr id="44042" name="Picture 10" descr="Centurions and M3 Halftracks move towards the Golan Heights"/>
          <p:cNvPicPr>
            <a:picLocks noChangeAspect="1"/>
          </p:cNvPicPr>
          <p:nvPr/>
        </p:nvPicPr>
        <p:blipFill>
          <a:blip r:embed="rId3"/>
          <a:stretch>
            <a:fillRect/>
          </a:stretch>
        </p:blipFill>
        <p:spPr>
          <a:xfrm>
            <a:off x="5342732" y="1458119"/>
            <a:ext cx="3816350" cy="2844800"/>
          </a:xfrm>
          <a:prstGeom prst="rect">
            <a:avLst/>
          </a:prstGeom>
          <a:noFill/>
          <a:ln w="9525">
            <a:noFill/>
          </a:ln>
        </p:spPr>
      </p:pic>
      <p:sp>
        <p:nvSpPr>
          <p:cNvPr id="36869" name="Text Box 11"/>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（一）应战功能</a:t>
            </a:r>
          </a:p>
        </p:txBody>
      </p:sp>
      <p:sp>
        <p:nvSpPr>
          <p:cNvPr id="36870" name="Text Box 13"/>
          <p:cNvSpPr txBox="1"/>
          <p:nvPr/>
        </p:nvSpPr>
        <p:spPr>
          <a:xfrm>
            <a:off x="1116013" y="0"/>
            <a:ext cx="7632700" cy="561975"/>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dirty="0">
                <a:solidFill>
                  <a:srgbClr val="FFFF00"/>
                </a:solidFill>
                <a:latin typeface="Times New Roman" panose="02020603050405020304" pitchFamily="18" charset="0"/>
                <a:ea typeface="方正超粗黑简体" pitchFamily="2" charset="-122"/>
              </a:rPr>
              <a:t>动员是打赢战争的基础环节 </a:t>
            </a:r>
          </a:p>
        </p:txBody>
      </p:sp>
      <p:pic>
        <p:nvPicPr>
          <p:cNvPr id="36871" name="Picture 9" descr="http://p3.pstatp.com/large/b0f00071fcb0220668e"/>
          <p:cNvPicPr>
            <a:picLocks noChangeAspect="1"/>
          </p:cNvPicPr>
          <p:nvPr/>
        </p:nvPicPr>
        <p:blipFill>
          <a:blip r:embed="rId4"/>
          <a:stretch>
            <a:fillRect/>
          </a:stretch>
        </p:blipFill>
        <p:spPr>
          <a:xfrm>
            <a:off x="0" y="1458119"/>
            <a:ext cx="5357813" cy="3143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042"/>
                                        </p:tgtEl>
                                        <p:attrNameLst>
                                          <p:attrName>style.visibility</p:attrName>
                                        </p:attrNameLst>
                                      </p:cBhvr>
                                      <p:to>
                                        <p:strVal val="visible"/>
                                      </p:to>
                                    </p:set>
                                    <p:animEffect transition="in" filter="wipe(left)">
                                      <p:cBhvr>
                                        <p:cTn id="7" dur="500"/>
                                        <p:tgtEl>
                                          <p:spTgt spid="440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038"/>
                                        </p:tgtEl>
                                        <p:attrNameLst>
                                          <p:attrName>style.visibility</p:attrName>
                                        </p:attrNameLst>
                                      </p:cBhvr>
                                      <p:to>
                                        <p:strVal val="visible"/>
                                      </p:to>
                                    </p:set>
                                    <p:animEffect transition="in" filter="wipe(left)">
                                      <p:cBhvr>
                                        <p:cTn id="11" dur="500"/>
                                        <p:tgtEl>
                                          <p:spTgt spid="4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A05"/>
          <p:cNvPicPr>
            <a:picLocks noChangeAspect="1"/>
          </p:cNvPicPr>
          <p:nvPr/>
        </p:nvPicPr>
        <p:blipFill>
          <a:blip r:embed="rId2"/>
          <a:stretch>
            <a:fillRect/>
          </a:stretch>
        </p:blipFill>
        <p:spPr>
          <a:xfrm>
            <a:off x="0" y="0"/>
            <a:ext cx="9144000" cy="6858000"/>
          </a:xfrm>
          <a:prstGeom prst="rect">
            <a:avLst/>
          </a:prstGeom>
          <a:noFill/>
          <a:ln w="9525">
            <a:noFill/>
          </a:ln>
          <a:effectLst>
            <a:outerShdw dist="28398" dir="3806096" algn="ctr" rotWithShape="0">
              <a:srgbClr val="808080"/>
            </a:outerShdw>
          </a:effectLst>
        </p:spPr>
      </p:pic>
      <p:pic>
        <p:nvPicPr>
          <p:cNvPr id="304133" name="Picture 5" descr="秦赵大战(国画)"/>
          <p:cNvPicPr>
            <a:picLocks noChangeAspect="1"/>
          </p:cNvPicPr>
          <p:nvPr/>
        </p:nvPicPr>
        <p:blipFill>
          <a:blip r:embed="rId3"/>
          <a:stretch>
            <a:fillRect/>
          </a:stretch>
        </p:blipFill>
        <p:spPr>
          <a:xfrm>
            <a:off x="4643438" y="2781300"/>
            <a:ext cx="4248150" cy="2994025"/>
          </a:xfrm>
          <a:prstGeom prst="rect">
            <a:avLst/>
          </a:prstGeom>
          <a:noFill/>
          <a:ln w="9525">
            <a:noFill/>
          </a:ln>
        </p:spPr>
      </p:pic>
      <p:sp>
        <p:nvSpPr>
          <p:cNvPr id="20483" name="Text Box 8"/>
          <p:cNvSpPr txBox="1"/>
          <p:nvPr/>
        </p:nvSpPr>
        <p:spPr>
          <a:xfrm>
            <a:off x="3276600" y="115888"/>
            <a:ext cx="2663825" cy="457200"/>
          </a:xfrm>
          <a:prstGeom prst="rect">
            <a:avLst/>
          </a:prstGeom>
          <a:noFill/>
          <a:ln w="9525">
            <a:noFill/>
          </a:ln>
          <a:effectLst>
            <a:outerShdw dist="45791" dir="3378595"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400">
                <a:solidFill>
                  <a:schemeClr val="bg1"/>
                </a:solidFill>
                <a:latin typeface="Arial" panose="020B0604020202020204" pitchFamily="34" charset="0"/>
                <a:ea typeface="方正超粗黑简体" pitchFamily="2" charset="-122"/>
              </a:rPr>
              <a:t>国防动员</a:t>
            </a:r>
          </a:p>
        </p:txBody>
      </p:sp>
      <p:sp>
        <p:nvSpPr>
          <p:cNvPr id="21509" name="WordArt 9"/>
          <p:cNvSpPr>
            <a:spLocks noTextEdit="1"/>
          </p:cNvSpPr>
          <p:nvPr/>
        </p:nvSpPr>
        <p:spPr>
          <a:xfrm>
            <a:off x="611188" y="1268413"/>
            <a:ext cx="3960812" cy="2087562"/>
          </a:xfrm>
          <a:prstGeom prst="rect">
            <a:avLst/>
          </a:prstGeom>
        </p:spPr>
        <p:txBody>
          <a:bodyPr wrap="none" fromWordArt="1">
            <a:prstTxWarp prst="textPlain">
              <a:avLst>
                <a:gd name="adj" fmla="val 50000"/>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tx1"/>
                  </a:solidFill>
                  <a:prstDash val="solid"/>
                  <a:headEnd type="none" w="med" len="med"/>
                  <a:tailEnd type="none" w="med" len="med"/>
                </a:ln>
                <a:solidFill>
                  <a:srgbClr val="FFFF00"/>
                </a:solidFill>
                <a:effectLst>
                  <a:outerShdw dist="35921" dir="2699999" algn="ctr" rotWithShape="0">
                    <a:schemeClr val="tx1">
                      <a:alpha val="79999"/>
                    </a:schemeClr>
                  </a:outerShdw>
                </a:effectLst>
                <a:latin typeface="方正超粗黑简体" charset="0"/>
                <a:ea typeface="方正超粗黑简体" charset="0"/>
                <a:cs typeface="+mn-cs"/>
              </a:rPr>
              <a:t>兵马未动</a:t>
            </a: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tx1"/>
                  </a:solidFill>
                  <a:prstDash val="solid"/>
                  <a:headEnd type="none" w="med" len="med"/>
                  <a:tailEnd type="none" w="med" len="med"/>
                </a:ln>
                <a:solidFill>
                  <a:srgbClr val="FFFF00"/>
                </a:solidFill>
                <a:effectLst>
                  <a:outerShdw dist="35921" dir="2699999" algn="ctr" rotWithShape="0">
                    <a:schemeClr val="tx1">
                      <a:alpha val="79999"/>
                    </a:schemeClr>
                  </a:outerShdw>
                </a:effectLst>
                <a:latin typeface="方正超粗黑简体" charset="0"/>
                <a:ea typeface="方正超粗黑简体" charset="0"/>
                <a:cs typeface="+mn-cs"/>
              </a:rPr>
              <a:t>粮草先行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4133"/>
                                        </p:tgtEl>
                                        <p:attrNameLst>
                                          <p:attrName>style.visibility</p:attrName>
                                        </p:attrNameLst>
                                      </p:cBhvr>
                                      <p:to>
                                        <p:strVal val="visible"/>
                                      </p:to>
                                    </p:set>
                                    <p:animEffect transition="in" filter="wipe(left)">
                                      <p:cBhvr>
                                        <p:cTn id="7" dur="500"/>
                                        <p:tgtEl>
                                          <p:spTgt spid="3041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509"/>
                                        </p:tgtEl>
                                        <p:attrNameLst>
                                          <p:attrName>style.visibility</p:attrName>
                                        </p:attrNameLst>
                                      </p:cBhvr>
                                      <p:to>
                                        <p:strVal val="visible"/>
                                      </p:to>
                                    </p:set>
                                    <p:animEffect transition="in" filter="wipe(left)">
                                      <p:cBhvr>
                                        <p:cTn id="11"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37890"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一、国防动员的功能</a:t>
            </a:r>
          </a:p>
        </p:txBody>
      </p:sp>
      <p:pic>
        <p:nvPicPr>
          <p:cNvPr id="37891" name="Picture 4" descr="A08"/>
          <p:cNvPicPr>
            <a:picLocks noChangeAspect="1"/>
          </p:cNvPicPr>
          <p:nvPr/>
        </p:nvPicPr>
        <p:blipFill>
          <a:blip r:embed="rId3"/>
          <a:stretch>
            <a:fillRect/>
          </a:stretch>
        </p:blipFill>
        <p:spPr>
          <a:xfrm>
            <a:off x="0" y="0"/>
            <a:ext cx="9144000" cy="6858000"/>
          </a:xfrm>
          <a:prstGeom prst="rect">
            <a:avLst/>
          </a:prstGeom>
          <a:noFill/>
          <a:ln w="9525">
            <a:noFill/>
          </a:ln>
        </p:spPr>
      </p:pic>
      <p:sp>
        <p:nvSpPr>
          <p:cNvPr id="37892" name="Text Box 5"/>
          <p:cNvSpPr txBox="1"/>
          <p:nvPr/>
        </p:nvSpPr>
        <p:spPr>
          <a:xfrm>
            <a:off x="611188" y="1268413"/>
            <a:ext cx="7632700" cy="76200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4000">
                <a:solidFill>
                  <a:srgbClr val="000099"/>
                </a:solidFill>
                <a:latin typeface="方正超粗黑简体" pitchFamily="2" charset="-122"/>
                <a:ea typeface="方正超粗黑简体" pitchFamily="2" charset="-122"/>
              </a:rPr>
              <a:t>●  </a:t>
            </a:r>
            <a:r>
              <a:rPr lang="zh-CN" altLang="en-US" sz="4000">
                <a:solidFill>
                  <a:srgbClr val="000099"/>
                </a:solidFill>
                <a:latin typeface="Times New Roman" panose="02020603050405020304" pitchFamily="18" charset="0"/>
                <a:ea typeface="方正超粗黑简体" pitchFamily="2" charset="-122"/>
              </a:rPr>
              <a:t>动员是打赢战争的基础环节 </a:t>
            </a:r>
          </a:p>
        </p:txBody>
      </p:sp>
      <p:sp>
        <p:nvSpPr>
          <p:cNvPr id="37893" name="Text Box 6"/>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（一）应战功能</a:t>
            </a:r>
          </a:p>
        </p:txBody>
      </p:sp>
      <p:sp>
        <p:nvSpPr>
          <p:cNvPr id="37894" name="Text Box 7"/>
          <p:cNvSpPr txBox="1"/>
          <p:nvPr/>
        </p:nvSpPr>
        <p:spPr>
          <a:xfrm>
            <a:off x="2771775" y="0"/>
            <a:ext cx="2374900" cy="62865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a:solidFill>
                  <a:schemeClr val="bg1"/>
                </a:solidFill>
                <a:latin typeface="Times New Roman" panose="02020603050405020304" pitchFamily="18" charset="0"/>
                <a:ea typeface="方正超粗黑简体" pitchFamily="2" charset="-122"/>
              </a:rPr>
              <a:t>应战功能 </a:t>
            </a:r>
          </a:p>
        </p:txBody>
      </p:sp>
      <p:sp>
        <p:nvSpPr>
          <p:cNvPr id="244744" name="Text Box 8"/>
          <p:cNvSpPr txBox="1"/>
          <p:nvPr/>
        </p:nvSpPr>
        <p:spPr>
          <a:xfrm>
            <a:off x="611188" y="2276475"/>
            <a:ext cx="7632700" cy="76200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4000">
                <a:solidFill>
                  <a:srgbClr val="FFFF00"/>
                </a:solidFill>
                <a:latin typeface="Arial" panose="020B0604020202020204" pitchFamily="34" charset="0"/>
                <a:ea typeface="宋体" panose="02010600030101010101" pitchFamily="2" charset="-122"/>
              </a:rPr>
              <a:t>●  </a:t>
            </a:r>
            <a:r>
              <a:rPr lang="zh-CN" altLang="en-US" sz="4000">
                <a:solidFill>
                  <a:srgbClr val="FFFF00"/>
                </a:solidFill>
                <a:latin typeface="Times New Roman" panose="02020603050405020304" pitchFamily="18" charset="0"/>
                <a:ea typeface="方正超粗黑简体" pitchFamily="2" charset="-122"/>
              </a:rPr>
              <a:t>动员是遏制危机的有效手段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4744"/>
                                        </p:tgtEl>
                                        <p:attrNameLst>
                                          <p:attrName>style.visibility</p:attrName>
                                        </p:attrNameLst>
                                      </p:cBhvr>
                                      <p:to>
                                        <p:strVal val="visible"/>
                                      </p:to>
                                    </p:set>
                                    <p:animEffect transition="in" filter="wipe(left)">
                                      <p:cBhvr>
                                        <p:cTn id="7" dur="500"/>
                                        <p:tgtEl>
                                          <p:spTgt spid="244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descr="A05"/>
          <p:cNvPicPr>
            <a:picLocks noChangeAspect="1"/>
          </p:cNvPicPr>
          <p:nvPr/>
        </p:nvPicPr>
        <p:blipFill>
          <a:blip r:embed="rId2"/>
          <a:stretch>
            <a:fillRect/>
          </a:stretch>
        </p:blipFill>
        <p:spPr>
          <a:xfrm>
            <a:off x="0" y="0"/>
            <a:ext cx="9144000" cy="6858000"/>
          </a:xfrm>
          <a:prstGeom prst="rect">
            <a:avLst/>
          </a:prstGeom>
          <a:noFill/>
          <a:ln w="9525">
            <a:noFill/>
          </a:ln>
          <a:effectLst>
            <a:outerShdw dist="17961" dir="18900000" algn="ctr" rotWithShape="0">
              <a:srgbClr val="808080"/>
            </a:outerShdw>
          </a:effectLst>
        </p:spPr>
      </p:pic>
      <p:sp>
        <p:nvSpPr>
          <p:cNvPr id="55301" name="Text Box 5"/>
          <p:cNvSpPr txBox="1"/>
          <p:nvPr/>
        </p:nvSpPr>
        <p:spPr>
          <a:xfrm>
            <a:off x="5724525" y="404813"/>
            <a:ext cx="3238500" cy="566737"/>
          </a:xfrm>
          <a:prstGeom prst="rect">
            <a:avLst/>
          </a:prstGeom>
          <a:noFill/>
          <a:ln w="9525">
            <a:noFill/>
          </a:ln>
          <a:effectLst>
            <a:outerShdw dist="35921" dir="2699999" algn="ctr" rotWithShape="0">
              <a:schemeClr val="tx1"/>
            </a:outerShdw>
          </a:effectLst>
        </p:spPr>
        <p:txBody>
          <a:bodyPr anchor="ctr" anchorCtr="0">
            <a:spAutoFit/>
          </a:bodyPr>
          <a:lstStyle/>
          <a:p>
            <a:pPr>
              <a:lnSpc>
                <a:spcPct val="130000"/>
              </a:lnSpc>
              <a:buSzTx/>
              <a:buFont typeface="Arial" panose="020B0604020202020204" pitchFamily="34" charset="0"/>
            </a:pPr>
            <a:r>
              <a:rPr lang="en-US" altLang="zh-CN" sz="2400">
                <a:solidFill>
                  <a:srgbClr val="FFFF00"/>
                </a:solidFill>
                <a:latin typeface="方正超粗黑简体" pitchFamily="2" charset="-122"/>
                <a:ea typeface="方正超粗黑简体" pitchFamily="2" charset="-122"/>
              </a:rPr>
              <a:t>1962</a:t>
            </a:r>
            <a:r>
              <a:rPr lang="zh-CN" altLang="en-US" sz="2400">
                <a:solidFill>
                  <a:srgbClr val="FFFF00"/>
                </a:solidFill>
                <a:latin typeface="方正超粗黑简体" pitchFamily="2" charset="-122"/>
                <a:ea typeface="方正超粗黑简体" pitchFamily="2" charset="-122"/>
              </a:rPr>
              <a:t>年紧急战备动员</a:t>
            </a:r>
          </a:p>
        </p:txBody>
      </p:sp>
      <p:pic>
        <p:nvPicPr>
          <p:cNvPr id="55303" name="Picture 7" descr="151051"/>
          <p:cNvPicPr>
            <a:picLocks noChangeAspect="1"/>
          </p:cNvPicPr>
          <p:nvPr/>
        </p:nvPicPr>
        <p:blipFill>
          <a:blip r:embed="rId3"/>
          <a:stretch>
            <a:fillRect/>
          </a:stretch>
        </p:blipFill>
        <p:spPr>
          <a:xfrm>
            <a:off x="684213" y="3357563"/>
            <a:ext cx="4537075" cy="3136900"/>
          </a:xfrm>
          <a:prstGeom prst="rect">
            <a:avLst/>
          </a:prstGeom>
          <a:noFill/>
          <a:ln w="9525">
            <a:noFill/>
          </a:ln>
        </p:spPr>
      </p:pic>
      <p:sp>
        <p:nvSpPr>
          <p:cNvPr id="38916" name="Text Box 9"/>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（一）应战功能</a:t>
            </a:r>
          </a:p>
        </p:txBody>
      </p:sp>
      <p:sp>
        <p:nvSpPr>
          <p:cNvPr id="38917" name="Text Box 11"/>
          <p:cNvSpPr txBox="1"/>
          <p:nvPr/>
        </p:nvSpPr>
        <p:spPr>
          <a:xfrm>
            <a:off x="900113" y="0"/>
            <a:ext cx="7632700" cy="561975"/>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动员是遏制危机的有效手段 </a:t>
            </a:r>
          </a:p>
        </p:txBody>
      </p:sp>
      <p:pic>
        <p:nvPicPr>
          <p:cNvPr id="55308" name="Picture 12" descr="14053871_2007042009324625027700"/>
          <p:cNvPicPr>
            <a:picLocks noChangeAspect="1"/>
          </p:cNvPicPr>
          <p:nvPr/>
        </p:nvPicPr>
        <p:blipFill>
          <a:blip r:embed="rId4"/>
          <a:stretch>
            <a:fillRect/>
          </a:stretch>
        </p:blipFill>
        <p:spPr>
          <a:xfrm>
            <a:off x="5786438" y="1071563"/>
            <a:ext cx="2892425" cy="4032250"/>
          </a:xfrm>
          <a:prstGeom prst="rect">
            <a:avLst/>
          </a:prstGeom>
          <a:noFill/>
          <a:ln w="9525">
            <a:noFill/>
          </a:ln>
        </p:spPr>
      </p:pic>
      <p:sp>
        <p:nvSpPr>
          <p:cNvPr id="55309" name="Text Box 13"/>
          <p:cNvSpPr txBox="1"/>
          <p:nvPr/>
        </p:nvSpPr>
        <p:spPr>
          <a:xfrm>
            <a:off x="684213" y="1125538"/>
            <a:ext cx="5184775" cy="493712"/>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400">
                <a:solidFill>
                  <a:schemeClr val="bg1"/>
                </a:solidFill>
                <a:latin typeface="Arial" panose="020B0604020202020204" pitchFamily="34" charset="0"/>
                <a:ea typeface="宋体" panose="02010600030101010101" pitchFamily="2" charset="-122"/>
              </a:rPr>
              <a:t>●  </a:t>
            </a:r>
            <a:r>
              <a:rPr lang="zh-CN" altLang="en-US" sz="2400">
                <a:solidFill>
                  <a:schemeClr val="bg1"/>
                </a:solidFill>
                <a:latin typeface="Times New Roman" panose="02020603050405020304" pitchFamily="18" charset="0"/>
                <a:ea typeface="方正超粗黑简体" pitchFamily="2" charset="-122"/>
              </a:rPr>
              <a:t>在全国广泛进行宣传发动 </a:t>
            </a:r>
          </a:p>
        </p:txBody>
      </p:sp>
      <p:sp>
        <p:nvSpPr>
          <p:cNvPr id="55310" name="Text Box 14"/>
          <p:cNvSpPr txBox="1"/>
          <p:nvPr/>
        </p:nvSpPr>
        <p:spPr>
          <a:xfrm>
            <a:off x="684213" y="1628775"/>
            <a:ext cx="5184775" cy="493713"/>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400">
                <a:solidFill>
                  <a:schemeClr val="bg1"/>
                </a:solidFill>
                <a:latin typeface="Arial" panose="020B0604020202020204" pitchFamily="34" charset="0"/>
                <a:ea typeface="宋体" panose="02010600030101010101" pitchFamily="2" charset="-122"/>
              </a:rPr>
              <a:t>●  </a:t>
            </a:r>
            <a:r>
              <a:rPr lang="zh-CN" altLang="en-US" sz="2400">
                <a:solidFill>
                  <a:schemeClr val="bg1"/>
                </a:solidFill>
                <a:latin typeface="Times New Roman" panose="02020603050405020304" pitchFamily="18" charset="0"/>
                <a:ea typeface="方正超粗黑简体" pitchFamily="2" charset="-122"/>
              </a:rPr>
              <a:t>向东南沿海紧急调兵遣将 </a:t>
            </a:r>
          </a:p>
        </p:txBody>
      </p:sp>
      <p:sp>
        <p:nvSpPr>
          <p:cNvPr id="55311" name="Text Box 15"/>
          <p:cNvSpPr txBox="1"/>
          <p:nvPr/>
        </p:nvSpPr>
        <p:spPr>
          <a:xfrm>
            <a:off x="684213" y="2133600"/>
            <a:ext cx="5184775" cy="493713"/>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400">
                <a:solidFill>
                  <a:schemeClr val="bg1"/>
                </a:solidFill>
                <a:latin typeface="Arial" panose="020B0604020202020204" pitchFamily="34" charset="0"/>
                <a:ea typeface="宋体" panose="02010600030101010101" pitchFamily="2" charset="-122"/>
              </a:rPr>
              <a:t>●  </a:t>
            </a:r>
            <a:r>
              <a:rPr lang="zh-CN" altLang="en-US" sz="2400">
                <a:solidFill>
                  <a:schemeClr val="bg1"/>
                </a:solidFill>
                <a:latin typeface="Times New Roman" panose="02020603050405020304" pitchFamily="18" charset="0"/>
                <a:ea typeface="方正超粗黑简体" pitchFamily="2" charset="-122"/>
              </a:rPr>
              <a:t>军工部门紧急动员扩产 </a:t>
            </a:r>
          </a:p>
        </p:txBody>
      </p:sp>
      <p:sp>
        <p:nvSpPr>
          <p:cNvPr id="55312" name="Text Box 16"/>
          <p:cNvSpPr txBox="1"/>
          <p:nvPr/>
        </p:nvSpPr>
        <p:spPr>
          <a:xfrm>
            <a:off x="684213" y="2708275"/>
            <a:ext cx="5184775" cy="493713"/>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400">
                <a:solidFill>
                  <a:schemeClr val="bg1"/>
                </a:solidFill>
                <a:latin typeface="Arial" panose="020B0604020202020204" pitchFamily="34" charset="0"/>
                <a:ea typeface="宋体" panose="02010600030101010101" pitchFamily="2" charset="-122"/>
              </a:rPr>
              <a:t>●  </a:t>
            </a:r>
            <a:r>
              <a:rPr lang="zh-CN" altLang="en-US" sz="2400">
                <a:solidFill>
                  <a:schemeClr val="bg1"/>
                </a:solidFill>
                <a:latin typeface="Times New Roman" panose="02020603050405020304" pitchFamily="18" charset="0"/>
                <a:ea typeface="方正超粗黑简体" pitchFamily="2" charset="-122"/>
              </a:rPr>
              <a:t>东南沿海加强军民联防 </a:t>
            </a:r>
          </a:p>
        </p:txBody>
      </p:sp>
      <p:sp>
        <p:nvSpPr>
          <p:cNvPr id="38923" name="文本框 1"/>
          <p:cNvSpPr txBox="1"/>
          <p:nvPr/>
        </p:nvSpPr>
        <p:spPr>
          <a:xfrm>
            <a:off x="5786438" y="5103813"/>
            <a:ext cx="3449637" cy="1076325"/>
          </a:xfrm>
          <a:prstGeom prst="rect">
            <a:avLst/>
          </a:prstGeom>
          <a:noFill/>
          <a:ln w="9525">
            <a:noFill/>
          </a:ln>
        </p:spPr>
        <p:txBody>
          <a:bodyPr wrap="none" anchor="t" anchorCtr="0">
            <a:spAutoFit/>
          </a:bodyPr>
          <a:lstStyle/>
          <a:p>
            <a:r>
              <a:rPr lang="zh-CN" altLang="en-US" sz="3200" b="1" dirty="0">
                <a:solidFill>
                  <a:srgbClr val="FFFF00"/>
                </a:solidFill>
                <a:latin typeface="Arial" panose="020B0604020202020204" pitchFamily="34" charset="0"/>
                <a:ea typeface="方正超粗黑简体" pitchFamily="2" charset="-122"/>
              </a:rPr>
              <a:t>七亿人民七亿兵，</a:t>
            </a:r>
          </a:p>
          <a:p>
            <a:r>
              <a:rPr lang="zh-CN" altLang="en-US" sz="3200" b="1" dirty="0">
                <a:solidFill>
                  <a:srgbClr val="FFFF00"/>
                </a:solidFill>
                <a:latin typeface="Arial" panose="020B0604020202020204" pitchFamily="34" charset="0"/>
                <a:ea typeface="方正超粗黑简体" pitchFamily="2" charset="-122"/>
              </a:rPr>
              <a:t>万里江山万里营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301"/>
                                        </p:tgtEl>
                                        <p:attrNameLst>
                                          <p:attrName>style.visibility</p:attrName>
                                        </p:attrNameLst>
                                      </p:cBhvr>
                                      <p:to>
                                        <p:strVal val="visible"/>
                                      </p:to>
                                    </p:set>
                                    <p:animEffect transition="in" filter="wipe(left)">
                                      <p:cBhvr>
                                        <p:cTn id="7" dur="500"/>
                                        <p:tgtEl>
                                          <p:spTgt spid="5530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5303"/>
                                        </p:tgtEl>
                                        <p:attrNameLst>
                                          <p:attrName>style.visibility</p:attrName>
                                        </p:attrNameLst>
                                      </p:cBhvr>
                                      <p:to>
                                        <p:strVal val="visible"/>
                                      </p:to>
                                    </p:set>
                                    <p:animEffect transition="in" filter="wipe(up)">
                                      <p:cBhvr>
                                        <p:cTn id="11" dur="500"/>
                                        <p:tgtEl>
                                          <p:spTgt spid="5530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5308"/>
                                        </p:tgtEl>
                                        <p:attrNameLst>
                                          <p:attrName>style.visibility</p:attrName>
                                        </p:attrNameLst>
                                      </p:cBhvr>
                                      <p:to>
                                        <p:strVal val="visible"/>
                                      </p:to>
                                    </p:set>
                                    <p:animEffect transition="in" filter="wipe(up)">
                                      <p:cBhvr>
                                        <p:cTn id="15" dur="500"/>
                                        <p:tgtEl>
                                          <p:spTgt spid="5530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5309"/>
                                        </p:tgtEl>
                                        <p:attrNameLst>
                                          <p:attrName>style.visibility</p:attrName>
                                        </p:attrNameLst>
                                      </p:cBhvr>
                                      <p:to>
                                        <p:strVal val="visible"/>
                                      </p:to>
                                    </p:set>
                                    <p:animEffect transition="in" filter="wipe(left)">
                                      <p:cBhvr>
                                        <p:cTn id="19" dur="500"/>
                                        <p:tgtEl>
                                          <p:spTgt spid="5530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5310"/>
                                        </p:tgtEl>
                                        <p:attrNameLst>
                                          <p:attrName>style.visibility</p:attrName>
                                        </p:attrNameLst>
                                      </p:cBhvr>
                                      <p:to>
                                        <p:strVal val="visible"/>
                                      </p:to>
                                    </p:set>
                                    <p:animEffect transition="in" filter="wipe(left)">
                                      <p:cBhvr>
                                        <p:cTn id="23" dur="500"/>
                                        <p:tgtEl>
                                          <p:spTgt spid="553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5311"/>
                                        </p:tgtEl>
                                        <p:attrNameLst>
                                          <p:attrName>style.visibility</p:attrName>
                                        </p:attrNameLst>
                                      </p:cBhvr>
                                      <p:to>
                                        <p:strVal val="visible"/>
                                      </p:to>
                                    </p:set>
                                    <p:animEffect transition="in" filter="wipe(left)">
                                      <p:cBhvr>
                                        <p:cTn id="27" dur="500"/>
                                        <p:tgtEl>
                                          <p:spTgt spid="553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5312"/>
                                        </p:tgtEl>
                                        <p:attrNameLst>
                                          <p:attrName>style.visibility</p:attrName>
                                        </p:attrNameLst>
                                      </p:cBhvr>
                                      <p:to>
                                        <p:strVal val="visible"/>
                                      </p:to>
                                    </p:set>
                                    <p:animEffect transition="in" filter="wipe(left)">
                                      <p:cBhvr>
                                        <p:cTn id="31" dur="500"/>
                                        <p:tgtEl>
                                          <p:spTgt spid="55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P spid="55309" grpId="0"/>
      <p:bldP spid="55310" grpId="0"/>
      <p:bldP spid="55311" grpId="0"/>
      <p:bldP spid="553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A05"/>
          <p:cNvPicPr>
            <a:picLocks noChangeAspect="1"/>
          </p:cNvPicPr>
          <p:nvPr/>
        </p:nvPicPr>
        <p:blipFill>
          <a:blip r:embed="rId2"/>
          <a:stretch>
            <a:fillRect/>
          </a:stretch>
        </p:blipFill>
        <p:spPr>
          <a:xfrm>
            <a:off x="0" y="0"/>
            <a:ext cx="9144000" cy="6858000"/>
          </a:xfrm>
          <a:prstGeom prst="rect">
            <a:avLst/>
          </a:prstGeom>
          <a:noFill/>
          <a:ln w="9525">
            <a:noFill/>
          </a:ln>
          <a:effectLst>
            <a:outerShdw dist="17961" dir="18900000" algn="ctr" rotWithShape="0">
              <a:srgbClr val="808080"/>
            </a:outerShdw>
          </a:effectLst>
        </p:spPr>
      </p:pic>
      <p:sp>
        <p:nvSpPr>
          <p:cNvPr id="39938" name="Text Box 7"/>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（一）应战功能</a:t>
            </a:r>
          </a:p>
        </p:txBody>
      </p:sp>
      <p:sp>
        <p:nvSpPr>
          <p:cNvPr id="39939" name="Text Box 10"/>
          <p:cNvSpPr txBox="1"/>
          <p:nvPr/>
        </p:nvSpPr>
        <p:spPr>
          <a:xfrm>
            <a:off x="1331913" y="1268413"/>
            <a:ext cx="6624637" cy="3387725"/>
          </a:xfrm>
          <a:prstGeom prst="rect">
            <a:avLst/>
          </a:prstGeom>
          <a:noFill/>
          <a:ln w="12700">
            <a:noFill/>
          </a:ln>
          <a:effectLst>
            <a:outerShdw dist="35921" dir="2699999"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3600">
                <a:solidFill>
                  <a:schemeClr val="bg1"/>
                </a:solidFill>
                <a:latin typeface="方正超粗黑简体" pitchFamily="2" charset="-122"/>
                <a:ea typeface="方正超粗黑简体" pitchFamily="2" charset="-122"/>
              </a:rPr>
              <a:t>      </a:t>
            </a:r>
            <a:r>
              <a:rPr lang="zh-CN" altLang="en-US" sz="3600">
                <a:solidFill>
                  <a:schemeClr val="bg1"/>
                </a:solidFill>
                <a:latin typeface="方正超粗黑简体" pitchFamily="2" charset="-122"/>
                <a:ea typeface="方正超粗黑简体" pitchFamily="2" charset="-122"/>
              </a:rPr>
              <a:t>军事实践表明，动员不仅是战争潜力向战争实力转化的枢纽，而且是使用武力的一种特殊方式，以其本身强大的战略威慑力，可以收到不战而屈人之兵的效果。 </a:t>
            </a:r>
          </a:p>
        </p:txBody>
      </p:sp>
      <p:sp>
        <p:nvSpPr>
          <p:cNvPr id="39940" name="Text Box 11"/>
          <p:cNvSpPr txBox="1"/>
          <p:nvPr/>
        </p:nvSpPr>
        <p:spPr>
          <a:xfrm>
            <a:off x="900113" y="0"/>
            <a:ext cx="4895850" cy="561975"/>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动员是遏制危机的有效手段 </a:t>
            </a:r>
          </a:p>
        </p:txBody>
      </p:sp>
    </p:spTree>
  </p:cSld>
  <p:clrMapOvr>
    <a:masterClrMapping/>
  </p:clrMapOvr>
  <p:transition>
    <p:cover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40962"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一、国防动员的功能</a:t>
            </a:r>
          </a:p>
        </p:txBody>
      </p:sp>
      <p:pic>
        <p:nvPicPr>
          <p:cNvPr id="40963" name="Picture 4" descr="A08"/>
          <p:cNvPicPr>
            <a:picLocks noChangeAspect="1"/>
          </p:cNvPicPr>
          <p:nvPr/>
        </p:nvPicPr>
        <p:blipFill>
          <a:blip r:embed="rId3"/>
          <a:stretch>
            <a:fillRect/>
          </a:stretch>
        </p:blipFill>
        <p:spPr>
          <a:xfrm>
            <a:off x="0" y="0"/>
            <a:ext cx="9144000" cy="6858000"/>
          </a:xfrm>
          <a:prstGeom prst="rect">
            <a:avLst/>
          </a:prstGeom>
          <a:noFill/>
          <a:ln w="9525">
            <a:noFill/>
          </a:ln>
        </p:spPr>
      </p:pic>
      <p:sp>
        <p:nvSpPr>
          <p:cNvPr id="241669" name="Text Box 5"/>
          <p:cNvSpPr txBox="1"/>
          <p:nvPr/>
        </p:nvSpPr>
        <p:spPr>
          <a:xfrm>
            <a:off x="1763713" y="1916113"/>
            <a:ext cx="5761037" cy="99695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5400">
                <a:solidFill>
                  <a:schemeClr val="bg1"/>
                </a:solidFill>
                <a:latin typeface="Times New Roman" panose="02020603050405020304" pitchFamily="18" charset="0"/>
                <a:ea typeface="方正超粗黑简体" pitchFamily="2" charset="-122"/>
              </a:rPr>
              <a:t>（二）应急功能 </a:t>
            </a:r>
          </a:p>
        </p:txBody>
      </p:sp>
      <p:sp>
        <p:nvSpPr>
          <p:cNvPr id="40965" name="Text Box 6"/>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一、国防动员的功能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1669"/>
                                        </p:tgtEl>
                                        <p:attrNameLst>
                                          <p:attrName>style.visibility</p:attrName>
                                        </p:attrNameLst>
                                      </p:cBhvr>
                                      <p:to>
                                        <p:strVal val="visible"/>
                                      </p:to>
                                    </p:set>
                                    <p:animEffect transition="in" filter="wipe(left)">
                                      <p:cBhvr>
                                        <p:cTn id="7" dur="500"/>
                                        <p:tgtEl>
                                          <p:spTgt spid="241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a:xfrm>
            <a:off x="4357688" y="20638"/>
            <a:ext cx="4786312" cy="1143000"/>
          </a:xfrm>
        </p:spPr>
        <p:txBody>
          <a:bodyPr vert="horz" wrap="square" lIns="91440" tIns="45720" rIns="91440" bIns="45720" anchor="ctr" anchorCtr="0"/>
          <a:lstStyle/>
          <a:p>
            <a:pPr eaLnBrk="1" hangingPunct="1"/>
            <a:r>
              <a:rPr lang="en-US" altLang="zh-CN" sz="4000" b="1" dirty="0">
                <a:hlinkClick r:id="rId2"/>
              </a:rPr>
              <a:t>·</a:t>
            </a:r>
            <a:r>
              <a:rPr lang="zh-CN" altLang="en-US" sz="4000" b="1" dirty="0">
                <a:hlinkClick r:id="rId2"/>
              </a:rPr>
              <a:t>地震故事：</a:t>
            </a:r>
            <a:r>
              <a:rPr lang="en-US" altLang="zh-CN" sz="4000" b="1" dirty="0">
                <a:hlinkClick r:id="rId2"/>
              </a:rPr>
              <a:t>15</a:t>
            </a:r>
            <a:r>
              <a:rPr lang="zh-CN" altLang="en-US" sz="4000" b="1" dirty="0">
                <a:hlinkClick r:id="rId2"/>
              </a:rPr>
              <a:t>军要救灾冒死伞降</a:t>
            </a:r>
            <a:r>
              <a:rPr lang="en-US" altLang="zh-CN" sz="4000" b="1" dirty="0">
                <a:hlinkClick r:id="rId2"/>
              </a:rPr>
              <a:t>……</a:t>
            </a:r>
            <a:r>
              <a:rPr lang="en-US" altLang="zh-CN" sz="4000" b="1" dirty="0"/>
              <a:t> </a:t>
            </a:r>
          </a:p>
        </p:txBody>
      </p:sp>
      <p:pic>
        <p:nvPicPr>
          <p:cNvPr id="41986" name="Picture 3" descr="794c1b3a6e3b86e1cf380edf163d6de3"/>
          <p:cNvPicPr>
            <a:picLocks noChangeAspect="1"/>
          </p:cNvPicPr>
          <p:nvPr/>
        </p:nvPicPr>
        <p:blipFill>
          <a:blip r:embed="rId3"/>
          <a:stretch>
            <a:fillRect/>
          </a:stretch>
        </p:blipFill>
        <p:spPr>
          <a:xfrm>
            <a:off x="214313" y="2000250"/>
            <a:ext cx="4786312" cy="4367213"/>
          </a:xfrm>
          <a:prstGeom prst="rect">
            <a:avLst/>
          </a:prstGeom>
          <a:noFill/>
          <a:ln w="9525">
            <a:noFill/>
          </a:ln>
        </p:spPr>
      </p:pic>
      <p:sp>
        <p:nvSpPr>
          <p:cNvPr id="41987" name="TextBox 3"/>
          <p:cNvSpPr txBox="1"/>
          <p:nvPr/>
        </p:nvSpPr>
        <p:spPr>
          <a:xfrm>
            <a:off x="5000625" y="1163638"/>
            <a:ext cx="4143375" cy="5694362"/>
          </a:xfrm>
          <a:prstGeom prst="rect">
            <a:avLst/>
          </a:prstGeom>
          <a:noFill/>
          <a:ln w="9525">
            <a:noFill/>
          </a:ln>
        </p:spPr>
        <p:txBody>
          <a:bodyPr anchor="t" anchorCtr="0">
            <a:spAutoFit/>
          </a:bodyPr>
          <a:lstStyle/>
          <a:p>
            <a:r>
              <a:rPr lang="zh-CN" altLang="en-US" sz="2800" dirty="0">
                <a:latin typeface="Arial" panose="020B0604020202020204" pitchFamily="34" charset="0"/>
                <a:ea typeface="方正超粗黑简体" pitchFamily="2" charset="-122"/>
              </a:rPr>
              <a:t>    美国陆军第二装甲骑军团华裔士兵陈果在自己的博客中写道：中国政府对大地震的反应速度是空前的，三天内调集</a:t>
            </a:r>
            <a:r>
              <a:rPr lang="en-US" altLang="zh-CN" sz="2800" dirty="0">
                <a:latin typeface="Arial" panose="020B0604020202020204" pitchFamily="34" charset="0"/>
                <a:ea typeface="方正超粗黑简体" pitchFamily="2" charset="-122"/>
              </a:rPr>
              <a:t>13</a:t>
            </a:r>
            <a:r>
              <a:rPr lang="zh-CN" altLang="en-US" sz="2800" dirty="0">
                <a:latin typeface="Arial" panose="020B0604020202020204" pitchFamily="34" charset="0"/>
                <a:ea typeface="方正超粗黑简体" pitchFamily="2" charset="-122"/>
              </a:rPr>
              <a:t>万军警及物资设备到灾区。目前世界上能做到这一点的只有三个国家，美国、中国和俄罗斯。我的美国战友们都对解放军官兵一天</a:t>
            </a:r>
            <a:r>
              <a:rPr lang="en-US" altLang="zh-CN" sz="2800" dirty="0">
                <a:latin typeface="Arial" panose="020B0604020202020204" pitchFamily="34" charset="0"/>
                <a:ea typeface="方正超粗黑简体" pitchFamily="2" charset="-122"/>
              </a:rPr>
              <a:t>80</a:t>
            </a:r>
            <a:r>
              <a:rPr lang="zh-CN" altLang="en-US" sz="2800" dirty="0">
                <a:latin typeface="Arial" panose="020B0604020202020204" pitchFamily="34" charset="0"/>
                <a:ea typeface="方正超粗黑简体" pitchFamily="2" charset="-122"/>
              </a:rPr>
              <a:t>公里负重强行军以及</a:t>
            </a:r>
            <a:r>
              <a:rPr lang="en-US" altLang="zh-CN" sz="2800" dirty="0">
                <a:latin typeface="Arial" panose="020B0604020202020204" pitchFamily="34" charset="0"/>
                <a:ea typeface="方正超粗黑简体" pitchFamily="2" charset="-122"/>
              </a:rPr>
              <a:t>4999</a:t>
            </a:r>
            <a:r>
              <a:rPr lang="zh-CN" altLang="en-US" sz="2800" dirty="0">
                <a:latin typeface="Arial" panose="020B0604020202020204" pitchFamily="34" charset="0"/>
                <a:ea typeface="方正超粗黑简体" pitchFamily="2" charset="-122"/>
              </a:rPr>
              <a:t>米高度伞降印象深刻。</a:t>
            </a:r>
          </a:p>
        </p:txBody>
      </p:sp>
      <p:sp>
        <p:nvSpPr>
          <p:cNvPr id="41988" name="Text Box 6"/>
          <p:cNvSpPr txBox="1"/>
          <p:nvPr/>
        </p:nvSpPr>
        <p:spPr>
          <a:xfrm>
            <a:off x="0" y="0"/>
            <a:ext cx="2857500" cy="1673225"/>
          </a:xfrm>
          <a:prstGeom prst="rect">
            <a:avLst/>
          </a:prstGeom>
          <a:solidFill>
            <a:srgbClr val="C00000"/>
          </a:solid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rgbClr val="FFFF00"/>
                </a:solidFill>
                <a:latin typeface="Times New Roman" panose="02020603050405020304" pitchFamily="18" charset="0"/>
                <a:ea typeface="方正超粗黑简体" pitchFamily="2" charset="-122"/>
              </a:rPr>
              <a:t>动员是应对紧急突发事件的有效措施 </a:t>
            </a:r>
          </a:p>
        </p:txBody>
      </p:sp>
      <p:pic>
        <p:nvPicPr>
          <p:cNvPr id="41989" name="图片 4" descr="QQ截图20200301222521"/>
          <p:cNvPicPr>
            <a:picLocks noChangeAspect="1"/>
          </p:cNvPicPr>
          <p:nvPr/>
        </p:nvPicPr>
        <p:blipFill>
          <a:blip r:embed="rId4"/>
          <a:stretch>
            <a:fillRect/>
          </a:stretch>
        </p:blipFill>
        <p:spPr>
          <a:xfrm>
            <a:off x="3309938" y="0"/>
            <a:ext cx="1362075" cy="176212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vert="horz" wrap="square" lIns="91440" tIns="45720" rIns="91440" bIns="45720" anchor="ctr" anchorCtr="0"/>
          <a:lstStyle/>
          <a:p>
            <a:endParaRPr lang="zh-CN" altLang="en-US" dirty="0"/>
          </a:p>
        </p:txBody>
      </p:sp>
      <p:pic>
        <p:nvPicPr>
          <p:cNvPr id="43010" name="图片 3" descr="20107a5cea931f95ba0924"/>
          <p:cNvPicPr>
            <a:picLocks noChangeAspect="1"/>
          </p:cNvPicPr>
          <p:nvPr>
            <p:custDataLst>
              <p:tags r:id="rId1"/>
            </p:custDataLst>
          </p:nvPr>
        </p:nvPicPr>
        <p:blipFill>
          <a:blip r:embed="rId4"/>
          <a:stretch>
            <a:fillRect/>
          </a:stretch>
        </p:blipFill>
        <p:spPr>
          <a:xfrm>
            <a:off x="3362325" y="0"/>
            <a:ext cx="5781675" cy="7677150"/>
          </a:xfrm>
          <a:prstGeom prst="rect">
            <a:avLst/>
          </a:prstGeom>
          <a:noFill/>
          <a:ln w="9525">
            <a:noFill/>
          </a:ln>
        </p:spPr>
      </p:pic>
      <p:sp>
        <p:nvSpPr>
          <p:cNvPr id="43011" name="Text Box 6"/>
          <p:cNvSpPr txBox="1"/>
          <p:nvPr/>
        </p:nvSpPr>
        <p:spPr>
          <a:xfrm>
            <a:off x="0" y="0"/>
            <a:ext cx="3948113" cy="1511300"/>
          </a:xfrm>
          <a:prstGeom prst="rect">
            <a:avLst/>
          </a:prstGeom>
          <a:solidFill>
            <a:srgbClr val="C00000"/>
          </a:solid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rgbClr val="FFFF00"/>
                </a:solidFill>
                <a:latin typeface="Times New Roman" panose="02020603050405020304" pitchFamily="18" charset="0"/>
                <a:ea typeface="方正超粗黑简体" pitchFamily="2" charset="-122"/>
              </a:rPr>
              <a:t>动员是应对紧急突发事件的有效措施 </a:t>
            </a:r>
            <a:r>
              <a:rPr lang="zh-CN" altLang="en-US" sz="2000" b="1">
                <a:solidFill>
                  <a:srgbClr val="FFFF00"/>
                </a:solidFill>
                <a:latin typeface="Times New Roman" panose="02020603050405020304" pitchFamily="18" charset="0"/>
                <a:ea typeface="方正超粗黑简体" pitchFamily="2" charset="-122"/>
              </a:rPr>
              <a:t>（</a:t>
            </a:r>
            <a:r>
              <a:rPr lang="en-US" altLang="zh-CN" sz="2000" b="1">
                <a:solidFill>
                  <a:srgbClr val="FFFF00"/>
                </a:solidFill>
                <a:latin typeface="Times New Roman" panose="02020603050405020304" pitchFamily="18" charset="0"/>
                <a:ea typeface="方正超粗黑简体" pitchFamily="2" charset="-122"/>
              </a:rPr>
              <a:t>2020</a:t>
            </a:r>
            <a:r>
              <a:rPr lang="zh-CN" altLang="en-US" sz="2000" b="1">
                <a:solidFill>
                  <a:srgbClr val="FFFF00"/>
                </a:solidFill>
                <a:latin typeface="Times New Roman" panose="02020603050405020304" pitchFamily="18" charset="0"/>
                <a:ea typeface="方正超粗黑简体" pitchFamily="2" charset="-122"/>
              </a:rPr>
              <a:t>年新冠肺炎疫情解放军驰援武汉）</a:t>
            </a:r>
          </a:p>
        </p:txBody>
      </p:sp>
      <p:pic>
        <p:nvPicPr>
          <p:cNvPr id="43013" name="内容占位符 5" descr="0"/>
          <p:cNvPicPr>
            <a:picLocks noGrp="1" noChangeAspect="1"/>
          </p:cNvPicPr>
          <p:nvPr>
            <p:ph idx="1"/>
          </p:nvPr>
        </p:nvPicPr>
        <p:blipFill>
          <a:blip r:embed="rId5"/>
          <a:stretch>
            <a:fillRect/>
          </a:stretch>
        </p:blipFill>
        <p:spPr>
          <a:xfrm>
            <a:off x="0" y="1511300"/>
            <a:ext cx="3810000" cy="2143125"/>
          </a:xfrm>
        </p:spPr>
      </p:pic>
      <p:pic>
        <p:nvPicPr>
          <p:cNvPr id="43014" name="图片 2" descr="QQ截图20200301122340"/>
          <p:cNvPicPr>
            <a:picLocks noChangeAspect="1"/>
          </p:cNvPicPr>
          <p:nvPr/>
        </p:nvPicPr>
        <p:blipFill>
          <a:blip r:embed="rId6"/>
          <a:stretch>
            <a:fillRect/>
          </a:stretch>
        </p:blipFill>
        <p:spPr>
          <a:xfrm>
            <a:off x="5753100" y="5083175"/>
            <a:ext cx="3390900" cy="2447925"/>
          </a:xfrm>
          <a:prstGeom prst="rect">
            <a:avLst/>
          </a:prstGeom>
          <a:noFill/>
          <a:ln w="9525">
            <a:noFill/>
          </a:ln>
        </p:spPr>
      </p:pic>
      <p:pic>
        <p:nvPicPr>
          <p:cNvPr id="43015" name="图片 3" descr="QQ截图20200301122708"/>
          <p:cNvPicPr>
            <a:picLocks noChangeAspect="1"/>
          </p:cNvPicPr>
          <p:nvPr/>
        </p:nvPicPr>
        <p:blipFill>
          <a:blip r:embed="rId7"/>
          <a:stretch>
            <a:fillRect/>
          </a:stretch>
        </p:blipFill>
        <p:spPr>
          <a:xfrm>
            <a:off x="5753100" y="3316288"/>
            <a:ext cx="3390900" cy="1952625"/>
          </a:xfrm>
          <a:prstGeom prst="rect">
            <a:avLst/>
          </a:prstGeom>
          <a:noFill/>
          <a:ln w="9525">
            <a:noFill/>
          </a:ln>
        </p:spPr>
      </p:pic>
      <p:pic>
        <p:nvPicPr>
          <p:cNvPr id="43016" name="图片 37" descr="IMG_292"/>
          <p:cNvPicPr>
            <a:picLocks noChangeAspect="1"/>
          </p:cNvPicPr>
          <p:nvPr/>
        </p:nvPicPr>
        <p:blipFill>
          <a:blip r:embed="rId8"/>
          <a:stretch>
            <a:fillRect/>
          </a:stretch>
        </p:blipFill>
        <p:spPr>
          <a:xfrm>
            <a:off x="3948113" y="0"/>
            <a:ext cx="2514600" cy="2962275"/>
          </a:xfrm>
          <a:prstGeom prst="rect">
            <a:avLst/>
          </a:prstGeom>
          <a:noFill/>
          <a:ln w="9525">
            <a:noFill/>
          </a:ln>
        </p:spPr>
      </p:pic>
      <p:pic>
        <p:nvPicPr>
          <p:cNvPr id="43017" name="图片 38" descr="IMG_293"/>
          <p:cNvPicPr>
            <a:picLocks noChangeAspect="1"/>
          </p:cNvPicPr>
          <p:nvPr/>
        </p:nvPicPr>
        <p:blipFill>
          <a:blip r:embed="rId9"/>
          <a:stretch>
            <a:fillRect/>
          </a:stretch>
        </p:blipFill>
        <p:spPr>
          <a:xfrm>
            <a:off x="3948113" y="2973388"/>
            <a:ext cx="2514600" cy="342900"/>
          </a:xfrm>
          <a:prstGeom prst="rect">
            <a:avLst/>
          </a:prstGeom>
          <a:noFill/>
          <a:ln w="9525">
            <a:noFill/>
          </a:ln>
        </p:spPr>
      </p:pic>
      <p:sp>
        <p:nvSpPr>
          <p:cNvPr id="2" name="文本框 1"/>
          <p:cNvSpPr txBox="1"/>
          <p:nvPr>
            <p:custDataLst>
              <p:tags r:id="rId2"/>
            </p:custDataLst>
          </p:nvPr>
        </p:nvSpPr>
        <p:spPr>
          <a:xfrm>
            <a:off x="35560" y="3654425"/>
            <a:ext cx="3048000" cy="2922905"/>
          </a:xfrm>
          <a:prstGeom prst="rect">
            <a:avLst/>
          </a:prstGeom>
          <a:noFill/>
        </p:spPr>
        <p:txBody>
          <a:bodyPr wrap="square" rtlCol="0">
            <a:spAutoFit/>
          </a:bodyPr>
          <a:lstStyle/>
          <a:p>
            <a:r>
              <a:rPr lang="zh-CN" altLang="en-US" sz="3200" b="1">
                <a:solidFill>
                  <a:schemeClr val="tx1"/>
                </a:solidFill>
              </a:rPr>
              <a:t>新冠没有成为中国的切尔诺贝利，却成了西方的滑铁卢。</a:t>
            </a:r>
          </a:p>
          <a:p>
            <a:r>
              <a:rPr lang="en-US" altLang="zh-CN" sz="2800" b="1">
                <a:solidFill>
                  <a:schemeClr val="tx1"/>
                </a:solidFill>
              </a:rPr>
              <a:t>——</a:t>
            </a:r>
            <a:r>
              <a:rPr lang="zh-CN" altLang="en-US" sz="2800" b="1">
                <a:solidFill>
                  <a:schemeClr val="tx1"/>
                </a:solidFill>
              </a:rPr>
              <a:t>托马斯</a:t>
            </a:r>
            <a:r>
              <a:rPr lang="en-US" altLang="zh-CN" sz="2800" b="1">
                <a:solidFill>
                  <a:schemeClr val="tx1"/>
                </a:solidFill>
              </a:rPr>
              <a:t>.</a:t>
            </a:r>
            <a:r>
              <a:rPr lang="zh-CN" altLang="en-US" sz="2800" b="1">
                <a:solidFill>
                  <a:schemeClr val="tx1"/>
                </a:solidFill>
              </a:rPr>
              <a:t>弗里德曼（世界是平的）</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descr="A05"/>
          <p:cNvPicPr>
            <a:picLocks noChangeAspect="1"/>
          </p:cNvPicPr>
          <p:nvPr/>
        </p:nvPicPr>
        <p:blipFill>
          <a:blip r:embed="rId2"/>
          <a:stretch>
            <a:fillRect/>
          </a:stretch>
        </p:blipFill>
        <p:spPr>
          <a:xfrm>
            <a:off x="0" y="0"/>
            <a:ext cx="9144000" cy="6858000"/>
          </a:xfrm>
          <a:prstGeom prst="rect">
            <a:avLst/>
          </a:prstGeom>
          <a:noFill/>
          <a:ln w="9525">
            <a:noFill/>
          </a:ln>
          <a:effectLst>
            <a:outerShdw dist="17961" dir="18900000" algn="ctr" rotWithShape="0">
              <a:srgbClr val="808080"/>
            </a:outerShdw>
          </a:effectLst>
        </p:spPr>
      </p:pic>
      <p:sp>
        <p:nvSpPr>
          <p:cNvPr id="44034" name="Text Box 4"/>
          <p:cNvSpPr txBox="1"/>
          <p:nvPr/>
        </p:nvSpPr>
        <p:spPr>
          <a:xfrm>
            <a:off x="1476375" y="0"/>
            <a:ext cx="6767513" cy="561975"/>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动员是应对紧急突发事件的有效措施 </a:t>
            </a:r>
          </a:p>
        </p:txBody>
      </p:sp>
      <p:grpSp>
        <p:nvGrpSpPr>
          <p:cNvPr id="2" name="Group 18"/>
          <p:cNvGrpSpPr/>
          <p:nvPr/>
        </p:nvGrpSpPr>
        <p:grpSpPr>
          <a:xfrm>
            <a:off x="285750" y="1357313"/>
            <a:ext cx="3551238" cy="2368550"/>
            <a:chOff x="3107" y="618"/>
            <a:chExt cx="2237" cy="1492"/>
          </a:xfrm>
        </p:grpSpPr>
        <p:pic>
          <p:nvPicPr>
            <p:cNvPr id="44036" name="Picture 9" descr="东突1"/>
            <p:cNvPicPr>
              <a:picLocks noChangeAspect="1"/>
            </p:cNvPicPr>
            <p:nvPr/>
          </p:nvPicPr>
          <p:blipFill>
            <a:blip r:embed="rId3"/>
            <a:stretch>
              <a:fillRect/>
            </a:stretch>
          </p:blipFill>
          <p:spPr>
            <a:xfrm>
              <a:off x="3107" y="618"/>
              <a:ext cx="2237" cy="1492"/>
            </a:xfrm>
            <a:prstGeom prst="rect">
              <a:avLst/>
            </a:prstGeom>
            <a:noFill/>
            <a:ln w="28575">
              <a:noFill/>
            </a:ln>
          </p:spPr>
        </p:pic>
        <p:sp>
          <p:nvSpPr>
            <p:cNvPr id="44037" name="Text Box 10"/>
            <p:cNvSpPr txBox="1"/>
            <p:nvPr/>
          </p:nvSpPr>
          <p:spPr>
            <a:xfrm>
              <a:off x="4195" y="618"/>
              <a:ext cx="1089" cy="212"/>
            </a:xfrm>
            <a:prstGeom prst="rect">
              <a:avLst/>
            </a:prstGeom>
            <a:noFill/>
            <a:ln w="9525">
              <a:noFill/>
            </a:ln>
          </p:spPr>
          <p:txBody>
            <a:bodyPr anchor="t" anchorCtr="0">
              <a:spAutoFit/>
            </a:bodyPr>
            <a:lstStyle/>
            <a:p>
              <a:pPr>
                <a:spcBef>
                  <a:spcPct val="50000"/>
                </a:spcBef>
              </a:pPr>
              <a:r>
                <a:rPr lang="en-US" altLang="zh-CN" sz="1600" b="1" dirty="0">
                  <a:solidFill>
                    <a:schemeClr val="bg1"/>
                  </a:solidFill>
                  <a:latin typeface="Arial" panose="020B0604020202020204" pitchFamily="34" charset="0"/>
                  <a:ea typeface="宋体" panose="02010600030101010101" pitchFamily="2" charset="-122"/>
                </a:rPr>
                <a:t>“</a:t>
              </a:r>
              <a:r>
                <a:rPr lang="zh-CN" altLang="en-US" sz="1600" b="1" dirty="0">
                  <a:solidFill>
                    <a:schemeClr val="bg1"/>
                  </a:solidFill>
                  <a:latin typeface="Arial" panose="020B0604020202020204" pitchFamily="34" charset="0"/>
                  <a:ea typeface="宋体" panose="02010600030101010101" pitchFamily="2" charset="-122"/>
                </a:rPr>
                <a:t>东突”恐怖分子</a:t>
              </a:r>
            </a:p>
          </p:txBody>
        </p:sp>
      </p:grpSp>
      <p:sp>
        <p:nvSpPr>
          <p:cNvPr id="44038" name="Text Box 21"/>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（二）应急功能</a:t>
            </a:r>
          </a:p>
        </p:txBody>
      </p:sp>
      <p:pic>
        <p:nvPicPr>
          <p:cNvPr id="67606" name="Picture 22" descr="911bianjing副本"/>
          <p:cNvPicPr>
            <a:picLocks noChangeAspect="1"/>
          </p:cNvPicPr>
          <p:nvPr/>
        </p:nvPicPr>
        <p:blipFill>
          <a:blip r:embed="rId4"/>
          <a:stretch>
            <a:fillRect/>
          </a:stretch>
        </p:blipFill>
        <p:spPr>
          <a:xfrm>
            <a:off x="214313" y="3786188"/>
            <a:ext cx="4159250" cy="2309812"/>
          </a:xfrm>
          <a:prstGeom prst="rect">
            <a:avLst/>
          </a:prstGeom>
          <a:noFill/>
          <a:ln w="9525">
            <a:noFill/>
          </a:ln>
        </p:spPr>
      </p:pic>
      <p:sp>
        <p:nvSpPr>
          <p:cNvPr id="67607" name="Text Box 23"/>
          <p:cNvSpPr txBox="1"/>
          <p:nvPr/>
        </p:nvSpPr>
        <p:spPr>
          <a:xfrm>
            <a:off x="857250" y="6143625"/>
            <a:ext cx="3387725" cy="336550"/>
          </a:xfrm>
          <a:prstGeom prst="rect">
            <a:avLst/>
          </a:prstGeom>
          <a:noFill/>
          <a:ln w="9525">
            <a:noFill/>
          </a:ln>
        </p:spPr>
        <p:txBody>
          <a:bodyPr anchor="t" anchorCtr="0">
            <a:spAutoFit/>
          </a:bodyPr>
          <a:lstStyle/>
          <a:p>
            <a:pPr>
              <a:spcBef>
                <a:spcPct val="50000"/>
              </a:spcBef>
            </a:pPr>
            <a:r>
              <a:rPr lang="en-US" altLang="zh-CN" sz="1600" b="1" dirty="0">
                <a:solidFill>
                  <a:schemeClr val="bg1"/>
                </a:solidFill>
                <a:latin typeface="Arial" panose="020B0604020202020204" pitchFamily="34" charset="0"/>
                <a:ea typeface="宋体" panose="02010600030101010101" pitchFamily="2" charset="-122"/>
              </a:rPr>
              <a:t>       9·11</a:t>
            </a:r>
            <a:r>
              <a:rPr lang="zh-CN" altLang="en-US" sz="1600" b="1" dirty="0">
                <a:solidFill>
                  <a:schemeClr val="bg1"/>
                </a:solidFill>
                <a:latin typeface="Arial" panose="020B0604020202020204" pitchFamily="34" charset="0"/>
                <a:ea typeface="宋体" panose="02010600030101010101" pitchFamily="2" charset="-122"/>
              </a:rPr>
              <a:t>边境封控行动</a:t>
            </a:r>
          </a:p>
        </p:txBody>
      </p:sp>
      <p:sp>
        <p:nvSpPr>
          <p:cNvPr id="67608" name="Text Box 24"/>
          <p:cNvSpPr txBox="1"/>
          <p:nvPr/>
        </p:nvSpPr>
        <p:spPr>
          <a:xfrm>
            <a:off x="900113" y="836613"/>
            <a:ext cx="2735262" cy="561975"/>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反恐维稳 </a:t>
            </a:r>
          </a:p>
        </p:txBody>
      </p:sp>
      <p:grpSp>
        <p:nvGrpSpPr>
          <p:cNvPr id="3" name="Group 20"/>
          <p:cNvGrpSpPr/>
          <p:nvPr/>
        </p:nvGrpSpPr>
        <p:grpSpPr>
          <a:xfrm>
            <a:off x="4857750" y="928688"/>
            <a:ext cx="3887788" cy="2640012"/>
            <a:chOff x="385" y="2251"/>
            <a:chExt cx="2449" cy="1663"/>
          </a:xfrm>
        </p:grpSpPr>
        <p:sp>
          <p:nvSpPr>
            <p:cNvPr id="44043" name="Text Box 21"/>
            <p:cNvSpPr txBox="1"/>
            <p:nvPr/>
          </p:nvSpPr>
          <p:spPr>
            <a:xfrm>
              <a:off x="1202" y="3702"/>
              <a:ext cx="1180" cy="212"/>
            </a:xfrm>
            <a:prstGeom prst="rect">
              <a:avLst/>
            </a:prstGeom>
            <a:noFill/>
            <a:ln w="9525">
              <a:noFill/>
            </a:ln>
          </p:spPr>
          <p:txBody>
            <a:bodyPr anchor="t" anchorCtr="0">
              <a:spAutoFit/>
            </a:bodyPr>
            <a:lstStyle/>
            <a:p>
              <a:pPr>
                <a:spcBef>
                  <a:spcPct val="50000"/>
                </a:spcBef>
              </a:pPr>
              <a:r>
                <a:rPr lang="zh-CN" altLang="en-US" sz="1600" b="1" dirty="0">
                  <a:solidFill>
                    <a:schemeClr val="bg1"/>
                  </a:solidFill>
                  <a:latin typeface="Arial" panose="020B0604020202020204" pitchFamily="34" charset="0"/>
                  <a:ea typeface="宋体" panose="02010600030101010101" pitchFamily="2" charset="-122"/>
                </a:rPr>
                <a:t>维护社会治安</a:t>
              </a:r>
            </a:p>
          </p:txBody>
        </p:sp>
        <p:pic>
          <p:nvPicPr>
            <p:cNvPr id="44044" name="Picture 22" descr="20061421588616"/>
            <p:cNvPicPr>
              <a:picLocks noChangeAspect="1"/>
            </p:cNvPicPr>
            <p:nvPr/>
          </p:nvPicPr>
          <p:blipFill>
            <a:blip r:embed="rId5"/>
            <a:stretch>
              <a:fillRect/>
            </a:stretch>
          </p:blipFill>
          <p:spPr>
            <a:xfrm>
              <a:off x="385" y="2251"/>
              <a:ext cx="2449" cy="1497"/>
            </a:xfrm>
            <a:prstGeom prst="rect">
              <a:avLst/>
            </a:prstGeom>
            <a:noFill/>
            <a:ln w="9525">
              <a:noFill/>
            </a:ln>
          </p:spPr>
        </p:pic>
      </p:grpSp>
      <p:grpSp>
        <p:nvGrpSpPr>
          <p:cNvPr id="4" name="Group 17"/>
          <p:cNvGrpSpPr/>
          <p:nvPr/>
        </p:nvGrpSpPr>
        <p:grpSpPr>
          <a:xfrm>
            <a:off x="4932363" y="3644900"/>
            <a:ext cx="3527425" cy="2568575"/>
            <a:chOff x="3107" y="2296"/>
            <a:chExt cx="2222" cy="1618"/>
          </a:xfrm>
        </p:grpSpPr>
        <p:sp>
          <p:nvSpPr>
            <p:cNvPr id="44046" name="Text Box 18"/>
            <p:cNvSpPr txBox="1"/>
            <p:nvPr/>
          </p:nvSpPr>
          <p:spPr>
            <a:xfrm>
              <a:off x="3696" y="3702"/>
              <a:ext cx="1180" cy="212"/>
            </a:xfrm>
            <a:prstGeom prst="rect">
              <a:avLst/>
            </a:prstGeom>
            <a:noFill/>
            <a:ln w="9525">
              <a:noFill/>
            </a:ln>
          </p:spPr>
          <p:txBody>
            <a:bodyPr anchor="t" anchorCtr="0">
              <a:spAutoFit/>
            </a:bodyPr>
            <a:lstStyle/>
            <a:p>
              <a:pPr>
                <a:spcBef>
                  <a:spcPct val="50000"/>
                </a:spcBef>
              </a:pPr>
              <a:r>
                <a:rPr lang="zh-CN" altLang="en-US" sz="1600" b="1" dirty="0">
                  <a:solidFill>
                    <a:schemeClr val="bg1"/>
                  </a:solidFill>
                  <a:latin typeface="Arial" panose="020B0604020202020204" pitchFamily="34" charset="0"/>
                  <a:ea typeface="宋体" panose="02010600030101010101" pitchFamily="2" charset="-122"/>
                </a:rPr>
                <a:t>群体性事件</a:t>
              </a:r>
            </a:p>
          </p:txBody>
        </p:sp>
        <p:pic>
          <p:nvPicPr>
            <p:cNvPr id="44047" name="Picture 19" descr="200601262131240"/>
            <p:cNvPicPr>
              <a:picLocks noChangeAspect="1"/>
            </p:cNvPicPr>
            <p:nvPr/>
          </p:nvPicPr>
          <p:blipFill>
            <a:blip r:embed="rId6"/>
            <a:stretch>
              <a:fillRect/>
            </a:stretch>
          </p:blipFill>
          <p:spPr>
            <a:xfrm>
              <a:off x="3107" y="2296"/>
              <a:ext cx="2222" cy="1432"/>
            </a:xfrm>
            <a:prstGeom prst="rect">
              <a:avLst/>
            </a:prstGeom>
            <a:noFill/>
            <a:ln w="9525">
              <a:noFill/>
            </a:ln>
          </p:spPr>
        </p:pic>
      </p:grpSp>
      <p:pic>
        <p:nvPicPr>
          <p:cNvPr id="44048" name="Picture 17" descr="C:\Users\dh\Desktop\QQ截图20210316105220.png"/>
          <p:cNvPicPr>
            <a:picLocks noChangeAspect="1"/>
          </p:cNvPicPr>
          <p:nvPr/>
        </p:nvPicPr>
        <p:blipFill>
          <a:blip r:embed="rId7"/>
          <a:stretch>
            <a:fillRect/>
          </a:stretch>
        </p:blipFill>
        <p:spPr>
          <a:xfrm>
            <a:off x="4457700" y="552450"/>
            <a:ext cx="4686300" cy="6305550"/>
          </a:xfrm>
          <a:prstGeom prst="rect">
            <a:avLst/>
          </a:prstGeom>
          <a:noFill/>
          <a:ln w="9525">
            <a:noFill/>
          </a:ln>
        </p:spPr>
      </p:pic>
      <p:sp>
        <p:nvSpPr>
          <p:cNvPr id="44049" name="文本框 6"/>
          <p:cNvSpPr txBox="1"/>
          <p:nvPr/>
        </p:nvSpPr>
        <p:spPr>
          <a:xfrm>
            <a:off x="7929563" y="4786313"/>
            <a:ext cx="1214437" cy="1938337"/>
          </a:xfrm>
          <a:prstGeom prst="rect">
            <a:avLst/>
          </a:prstGeom>
          <a:noFill/>
          <a:ln w="9525">
            <a:noFill/>
          </a:ln>
        </p:spPr>
        <p:txBody>
          <a:bodyPr anchor="t" anchorCtr="0">
            <a:spAutoFit/>
          </a:bodyPr>
          <a:lstStyle/>
          <a:p>
            <a:r>
              <a:rPr lang="zh-CN" altLang="en-US" sz="2000" dirty="0">
                <a:latin typeface="Arial" panose="020B0604020202020204" pitchFamily="34" charset="0"/>
                <a:ea typeface="方正超粗黑简体" pitchFamily="2" charset="-122"/>
              </a:rPr>
              <a:t>2020-03-04 10:10:58 来源： 人民日报微博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7608"/>
                                        </p:tgtEl>
                                        <p:attrNameLst>
                                          <p:attrName>style.visibility</p:attrName>
                                        </p:attrNameLst>
                                      </p:cBhvr>
                                      <p:to>
                                        <p:strVal val="visible"/>
                                      </p:to>
                                    </p:set>
                                    <p:animEffect transition="in" filter="wipe(left)">
                                      <p:cBhvr>
                                        <p:cTn id="7" dur="500"/>
                                        <p:tgtEl>
                                          <p:spTgt spid="6760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7606"/>
                                        </p:tgtEl>
                                        <p:attrNameLst>
                                          <p:attrName>style.visibility</p:attrName>
                                        </p:attrNameLst>
                                      </p:cBhvr>
                                      <p:to>
                                        <p:strVal val="visible"/>
                                      </p:to>
                                    </p:set>
                                    <p:animEffect transition="in" filter="wipe(left)">
                                      <p:cBhvr>
                                        <p:cTn id="15" dur="500"/>
                                        <p:tgtEl>
                                          <p:spTgt spid="6760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7607"/>
                                        </p:tgtEl>
                                        <p:attrNameLst>
                                          <p:attrName>style.visibility</p:attrName>
                                        </p:attrNameLst>
                                      </p:cBhvr>
                                      <p:to>
                                        <p:strVal val="visible"/>
                                      </p:to>
                                    </p:set>
                                    <p:animEffect transition="in" filter="wipe(left)">
                                      <p:cBhvr>
                                        <p:cTn id="19" dur="500"/>
                                        <p:tgtEl>
                                          <p:spTgt spid="6760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07" grpId="0"/>
      <p:bldP spid="6760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45058"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一、国防动员的功能</a:t>
            </a:r>
          </a:p>
        </p:txBody>
      </p:sp>
      <p:pic>
        <p:nvPicPr>
          <p:cNvPr id="45059" name="Picture 4" descr="A08"/>
          <p:cNvPicPr>
            <a:picLocks noChangeAspect="1"/>
          </p:cNvPicPr>
          <p:nvPr/>
        </p:nvPicPr>
        <p:blipFill>
          <a:blip r:embed="rId3"/>
          <a:stretch>
            <a:fillRect/>
          </a:stretch>
        </p:blipFill>
        <p:spPr>
          <a:xfrm>
            <a:off x="0" y="0"/>
            <a:ext cx="9144000" cy="6858000"/>
          </a:xfrm>
          <a:prstGeom prst="rect">
            <a:avLst/>
          </a:prstGeom>
          <a:noFill/>
          <a:ln w="9525">
            <a:noFill/>
          </a:ln>
        </p:spPr>
      </p:pic>
      <p:sp>
        <p:nvSpPr>
          <p:cNvPr id="242693" name="Text Box 5"/>
          <p:cNvSpPr txBox="1"/>
          <p:nvPr/>
        </p:nvSpPr>
        <p:spPr>
          <a:xfrm>
            <a:off x="1763713" y="1916113"/>
            <a:ext cx="5761037" cy="99695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5400">
                <a:solidFill>
                  <a:schemeClr val="bg1"/>
                </a:solidFill>
                <a:latin typeface="Times New Roman" panose="02020603050405020304" pitchFamily="18" charset="0"/>
                <a:ea typeface="方正超粗黑简体" pitchFamily="2" charset="-122"/>
              </a:rPr>
              <a:t>（三）服务功能 </a:t>
            </a:r>
          </a:p>
        </p:txBody>
      </p:sp>
      <p:sp>
        <p:nvSpPr>
          <p:cNvPr id="45061" name="Text Box 6"/>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一、国防动员的功能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2693"/>
                                        </p:tgtEl>
                                        <p:attrNameLst>
                                          <p:attrName>style.visibility</p:attrName>
                                        </p:attrNameLst>
                                      </p:cBhvr>
                                      <p:to>
                                        <p:strVal val="visible"/>
                                      </p:to>
                                    </p:set>
                                    <p:animEffect transition="in" filter="wipe(left)">
                                      <p:cBhvr>
                                        <p:cTn id="7" dur="500"/>
                                        <p:tgtEl>
                                          <p:spTgt spid="242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descr="A05"/>
          <p:cNvPicPr>
            <a:picLocks noChangeAspect="1"/>
          </p:cNvPicPr>
          <p:nvPr/>
        </p:nvPicPr>
        <p:blipFill>
          <a:blip r:embed="rId2"/>
          <a:stretch>
            <a:fillRect/>
          </a:stretch>
        </p:blipFill>
        <p:spPr>
          <a:xfrm>
            <a:off x="71438" y="0"/>
            <a:ext cx="9144000" cy="6858000"/>
          </a:xfrm>
          <a:prstGeom prst="rect">
            <a:avLst/>
          </a:prstGeom>
          <a:noFill/>
          <a:ln w="9525">
            <a:noFill/>
          </a:ln>
          <a:effectLst>
            <a:outerShdw dist="17961" dir="18900000" algn="ctr" rotWithShape="0">
              <a:srgbClr val="808080"/>
            </a:outerShdw>
          </a:effectLst>
        </p:spPr>
      </p:pic>
      <p:sp>
        <p:nvSpPr>
          <p:cNvPr id="46082" name="Text Box 5"/>
          <p:cNvSpPr txBox="1"/>
          <p:nvPr/>
        </p:nvSpPr>
        <p:spPr>
          <a:xfrm>
            <a:off x="1331913" y="0"/>
            <a:ext cx="6551612" cy="561975"/>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动员是支援经济和社会发展的重要力量 </a:t>
            </a:r>
          </a:p>
        </p:txBody>
      </p:sp>
      <p:sp>
        <p:nvSpPr>
          <p:cNvPr id="64520" name="Text Box 8"/>
          <p:cNvSpPr txBox="1"/>
          <p:nvPr/>
        </p:nvSpPr>
        <p:spPr>
          <a:xfrm>
            <a:off x="522288" y="963613"/>
            <a:ext cx="7812087" cy="3930650"/>
          </a:xfrm>
          <a:prstGeom prst="rect">
            <a:avLst/>
          </a:prstGeom>
          <a:noFill/>
          <a:ln w="9525">
            <a:noFill/>
          </a:ln>
          <a:effectLst>
            <a:outerShdw dist="35921" dir="2699999" algn="ctr" rotWithShape="0">
              <a:schemeClr val="tx1"/>
            </a:outerShdw>
          </a:effectLst>
        </p:spPr>
        <p:txBody>
          <a:bodyPr anchor="ctr" anchorCtr="0">
            <a:spAutoFit/>
          </a:bodyPr>
          <a:lstStyle/>
          <a:p>
            <a:pPr>
              <a:lnSpc>
                <a:spcPct val="130000"/>
              </a:lnSpc>
              <a:buSzTx/>
              <a:buFont typeface="Arial" panose="020B0604020202020204" pitchFamily="34" charset="0"/>
            </a:pPr>
            <a:r>
              <a:rPr lang="en-US" altLang="zh-CN" sz="2400">
                <a:solidFill>
                  <a:schemeClr val="bg1"/>
                </a:solidFill>
                <a:latin typeface="方正超粗黑简体" pitchFamily="2" charset="-122"/>
                <a:ea typeface="方正超粗黑简体" pitchFamily="2" charset="-122"/>
              </a:rPr>
              <a:t>      </a:t>
            </a:r>
            <a:r>
              <a:rPr lang="zh-CN" altLang="en-US" sz="3200">
                <a:solidFill>
                  <a:schemeClr val="bg1"/>
                </a:solidFill>
                <a:latin typeface="方正超粗黑简体" pitchFamily="2" charset="-122"/>
                <a:ea typeface="方正超粗黑简体" pitchFamily="2" charset="-122"/>
              </a:rPr>
              <a:t>动员是联接军队与地方、军事与经济、平时与战时的桥梁和纽带。加强动员建设可以促进国防建设与经济建设协调发展。</a:t>
            </a:r>
            <a:endParaRPr lang="en-US" altLang="zh-CN" sz="3200">
              <a:solidFill>
                <a:schemeClr val="bg1"/>
              </a:solidFill>
              <a:latin typeface="方正超粗黑简体" pitchFamily="2" charset="-122"/>
              <a:ea typeface="方正超粗黑简体" pitchFamily="2" charset="-122"/>
            </a:endParaRPr>
          </a:p>
          <a:p>
            <a:pPr>
              <a:lnSpc>
                <a:spcPct val="130000"/>
              </a:lnSpc>
              <a:buSzTx/>
              <a:buFont typeface="Arial" panose="020B0604020202020204" pitchFamily="34" charset="0"/>
            </a:pPr>
            <a:r>
              <a:rPr lang="zh-CN" altLang="en-US" sz="3200">
                <a:solidFill>
                  <a:schemeClr val="bg1"/>
                </a:solidFill>
                <a:latin typeface="方正超粗黑简体" pitchFamily="2" charset="-122"/>
                <a:ea typeface="方正超粗黑简体" pitchFamily="2" charset="-122"/>
              </a:rPr>
              <a:t>      一是连结平时与战时。</a:t>
            </a:r>
            <a:endParaRPr lang="en-US" altLang="zh-CN" sz="3200">
              <a:solidFill>
                <a:schemeClr val="bg1"/>
              </a:solidFill>
              <a:latin typeface="方正超粗黑简体" pitchFamily="2" charset="-122"/>
              <a:ea typeface="方正超粗黑简体" pitchFamily="2" charset="-122"/>
            </a:endParaRPr>
          </a:p>
          <a:p>
            <a:pPr>
              <a:lnSpc>
                <a:spcPct val="130000"/>
              </a:lnSpc>
              <a:buSzTx/>
              <a:buFont typeface="Arial" panose="020B0604020202020204" pitchFamily="34" charset="0"/>
            </a:pPr>
            <a:r>
              <a:rPr lang="zh-CN" altLang="en-US" sz="3200">
                <a:solidFill>
                  <a:schemeClr val="bg1"/>
                </a:solidFill>
                <a:latin typeface="方正超粗黑简体" pitchFamily="2" charset="-122"/>
                <a:ea typeface="方正超粗黑简体" pitchFamily="2" charset="-122"/>
              </a:rPr>
              <a:t>      二是连结军队与地方。</a:t>
            </a:r>
            <a:endParaRPr lang="en-US" altLang="zh-CN" sz="3200">
              <a:solidFill>
                <a:schemeClr val="bg1"/>
              </a:solidFill>
              <a:latin typeface="方正超粗黑简体" pitchFamily="2" charset="-122"/>
              <a:ea typeface="方正超粗黑简体" pitchFamily="2" charset="-122"/>
            </a:endParaRPr>
          </a:p>
          <a:p>
            <a:pPr>
              <a:lnSpc>
                <a:spcPct val="130000"/>
              </a:lnSpc>
              <a:buSzTx/>
              <a:buFont typeface="Arial" panose="020B0604020202020204" pitchFamily="34" charset="0"/>
            </a:pPr>
            <a:r>
              <a:rPr lang="zh-CN" altLang="en-US" sz="3200">
                <a:solidFill>
                  <a:schemeClr val="bg1"/>
                </a:solidFill>
                <a:latin typeface="方正超粗黑简体" pitchFamily="2" charset="-122"/>
                <a:ea typeface="方正超粗黑简体" pitchFamily="2" charset="-122"/>
              </a:rPr>
              <a:t>      三是连结经济建设与国防建设。</a:t>
            </a:r>
          </a:p>
        </p:txBody>
      </p:sp>
      <p:sp>
        <p:nvSpPr>
          <p:cNvPr id="46084" name="Text Box 11"/>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（三）服务功能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520"/>
                                        </p:tgtEl>
                                        <p:attrNameLst>
                                          <p:attrName>style.visibility</p:attrName>
                                        </p:attrNameLst>
                                      </p:cBhvr>
                                      <p:to>
                                        <p:strVal val="visible"/>
                                      </p:to>
                                    </p:set>
                                    <p:animEffect transition="in" filter="wipe(left)">
                                      <p:cBhvr>
                                        <p:cTn id="7" dur="500"/>
                                        <p:tgtEl>
                                          <p:spTgt spid="64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descr="A05"/>
          <p:cNvPicPr>
            <a:picLocks noChangeAspect="1"/>
          </p:cNvPicPr>
          <p:nvPr/>
        </p:nvPicPr>
        <p:blipFill>
          <a:blip r:embed="rId2"/>
          <a:stretch>
            <a:fillRect/>
          </a:stretch>
        </p:blipFill>
        <p:spPr>
          <a:xfrm>
            <a:off x="71438" y="0"/>
            <a:ext cx="9144000" cy="6858000"/>
          </a:xfrm>
          <a:prstGeom prst="rect">
            <a:avLst/>
          </a:prstGeom>
          <a:noFill/>
          <a:ln w="9525">
            <a:noFill/>
          </a:ln>
          <a:effectLst>
            <a:outerShdw dist="17961" dir="18900000" algn="ctr" rotWithShape="0">
              <a:srgbClr val="808080"/>
            </a:outerShdw>
          </a:effectLst>
        </p:spPr>
      </p:pic>
      <p:sp>
        <p:nvSpPr>
          <p:cNvPr id="73734" name="Text Box 6"/>
          <p:cNvSpPr txBox="1"/>
          <p:nvPr/>
        </p:nvSpPr>
        <p:spPr>
          <a:xfrm>
            <a:off x="1331913" y="884238"/>
            <a:ext cx="5060950" cy="566737"/>
          </a:xfrm>
          <a:prstGeom prst="rect">
            <a:avLst/>
          </a:prstGeom>
          <a:noFill/>
          <a:ln w="9525">
            <a:noFill/>
          </a:ln>
          <a:effectLst>
            <a:outerShdw dist="35921" dir="2699999" algn="ctr" rotWithShape="0">
              <a:schemeClr val="tx1"/>
            </a:outerShdw>
          </a:effectLst>
        </p:spPr>
        <p:txBody>
          <a:bodyPr wrap="none" anchor="ctr" anchorCtr="0">
            <a:spAutoFit/>
          </a:bodyPr>
          <a:lstStyle/>
          <a:p>
            <a:pPr>
              <a:lnSpc>
                <a:spcPct val="130000"/>
              </a:lnSpc>
              <a:buSzTx/>
              <a:buFont typeface="Arial" panose="020B0604020202020204" pitchFamily="34" charset="0"/>
            </a:pPr>
            <a:r>
              <a:rPr lang="en-US" altLang="zh-CN" sz="2400">
                <a:solidFill>
                  <a:schemeClr val="bg1"/>
                </a:solidFill>
                <a:latin typeface="Times New Roman" panose="02020603050405020304" pitchFamily="18" charset="0"/>
                <a:ea typeface="方正超粗黑简体" pitchFamily="2" charset="-122"/>
              </a:rPr>
              <a:t>——</a:t>
            </a:r>
            <a:r>
              <a:rPr lang="zh-CN" altLang="en-US" sz="2400">
                <a:solidFill>
                  <a:schemeClr val="bg1"/>
                </a:solidFill>
                <a:latin typeface="方正超粗黑简体" pitchFamily="2" charset="-122"/>
                <a:ea typeface="方正超粗黑简体" pitchFamily="2" charset="-122"/>
              </a:rPr>
              <a:t>加强动员建设可以节约国防开支</a:t>
            </a:r>
          </a:p>
        </p:txBody>
      </p:sp>
      <p:sp>
        <p:nvSpPr>
          <p:cNvPr id="47107" name="Text Box 12"/>
          <p:cNvSpPr txBox="1"/>
          <p:nvPr/>
        </p:nvSpPr>
        <p:spPr>
          <a:xfrm>
            <a:off x="0"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（三）服务功能</a:t>
            </a:r>
          </a:p>
        </p:txBody>
      </p:sp>
      <p:sp>
        <p:nvSpPr>
          <p:cNvPr id="47108" name="Text Box 13"/>
          <p:cNvSpPr txBox="1"/>
          <p:nvPr/>
        </p:nvSpPr>
        <p:spPr>
          <a:xfrm>
            <a:off x="1331913" y="0"/>
            <a:ext cx="6551612" cy="561975"/>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动员是支援经济和社会发展的重要力量 </a:t>
            </a:r>
          </a:p>
        </p:txBody>
      </p:sp>
      <p:sp>
        <p:nvSpPr>
          <p:cNvPr id="73742" name="Text Box 14"/>
          <p:cNvSpPr txBox="1"/>
          <p:nvPr/>
        </p:nvSpPr>
        <p:spPr>
          <a:xfrm>
            <a:off x="3357563" y="1357313"/>
            <a:ext cx="6337300" cy="2554287"/>
          </a:xfrm>
          <a:prstGeom prst="rect">
            <a:avLst/>
          </a:prstGeom>
          <a:noFill/>
          <a:ln w="12700">
            <a:noFill/>
          </a:ln>
          <a:effectLst>
            <a:outerShdw dist="35921" dir="2699999" algn="ctr" rotWithShape="0">
              <a:schemeClr val="tx1"/>
            </a:outerShdw>
          </a:effectLst>
        </p:spPr>
        <p:txBody>
          <a:bodyPr anchor="t" anchorCtr="0">
            <a:spAutoFit/>
          </a:bodyPr>
          <a:lstStyle/>
          <a:p>
            <a:pPr algn="ctr">
              <a:spcBef>
                <a:spcPct val="50000"/>
              </a:spcBef>
              <a:buSzTx/>
              <a:buFont typeface="Arial" panose="020B0604020202020204" pitchFamily="34" charset="0"/>
            </a:pPr>
            <a:r>
              <a:rPr lang="zh-CN" altLang="en-US" sz="4000">
                <a:solidFill>
                  <a:srgbClr val="FFFF00"/>
                </a:solidFill>
                <a:latin typeface="Arial" panose="020B0604020202020204" pitchFamily="34" charset="0"/>
                <a:ea typeface="方正超粗黑简体" pitchFamily="2" charset="-122"/>
              </a:rPr>
              <a:t>平战结合  军民结合</a:t>
            </a:r>
            <a:endParaRPr lang="en-US" altLang="zh-CN" sz="4000">
              <a:solidFill>
                <a:srgbClr val="FFFF00"/>
              </a:solidFill>
              <a:latin typeface="Arial" panose="020B0604020202020204" pitchFamily="34" charset="0"/>
              <a:ea typeface="方正超粗黑简体" pitchFamily="2" charset="-122"/>
            </a:endParaRPr>
          </a:p>
          <a:p>
            <a:pPr algn="ctr">
              <a:spcBef>
                <a:spcPct val="50000"/>
              </a:spcBef>
              <a:buSzTx/>
              <a:buFont typeface="Arial" panose="020B0604020202020204" pitchFamily="34" charset="0"/>
            </a:pPr>
            <a:r>
              <a:rPr lang="zh-CN" altLang="en-US" sz="4000">
                <a:solidFill>
                  <a:srgbClr val="FFFF00"/>
                </a:solidFill>
                <a:latin typeface="Arial" panose="020B0604020202020204" pitchFamily="34" charset="0"/>
                <a:ea typeface="方正超粗黑简体" pitchFamily="2" charset="-122"/>
              </a:rPr>
              <a:t>寓军于民</a:t>
            </a:r>
          </a:p>
          <a:p>
            <a:pPr algn="ctr">
              <a:spcBef>
                <a:spcPct val="50000"/>
              </a:spcBef>
              <a:buSzTx/>
              <a:buFont typeface="Arial" panose="020B0604020202020204" pitchFamily="34" charset="0"/>
            </a:pPr>
            <a:endParaRPr lang="zh-CN" altLang="en-US" sz="4000">
              <a:solidFill>
                <a:srgbClr val="FFFF00"/>
              </a:solidFill>
              <a:latin typeface="Arial" panose="020B0604020202020204" pitchFamily="34" charset="0"/>
              <a:ea typeface="方正超粗黑简体" pitchFamily="2" charset="-122"/>
            </a:endParaRPr>
          </a:p>
        </p:txBody>
      </p:sp>
      <p:sp>
        <p:nvSpPr>
          <p:cNvPr id="339974" name="Text Box 6"/>
          <p:cNvSpPr txBox="1"/>
          <p:nvPr/>
        </p:nvSpPr>
        <p:spPr>
          <a:xfrm>
            <a:off x="571500" y="1500188"/>
            <a:ext cx="3313113" cy="1616075"/>
          </a:xfrm>
          <a:prstGeom prst="rect">
            <a:avLst/>
          </a:prstGeom>
          <a:noFill/>
          <a:ln w="12700">
            <a:noFill/>
          </a:ln>
          <a:effectLst>
            <a:outerShdw dist="35921" dir="2699999"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4000">
                <a:solidFill>
                  <a:srgbClr val="FFFF00"/>
                </a:solidFill>
                <a:latin typeface="Arial" panose="020B0604020202020204" pitchFamily="34" charset="0"/>
                <a:ea typeface="方正超粗黑简体" pitchFamily="2" charset="-122"/>
              </a:rPr>
              <a:t>平时少养兵</a:t>
            </a:r>
          </a:p>
          <a:p>
            <a:pPr>
              <a:spcBef>
                <a:spcPct val="50000"/>
              </a:spcBef>
              <a:buSzTx/>
              <a:buFont typeface="Arial" panose="020B0604020202020204" pitchFamily="34" charset="0"/>
            </a:pPr>
            <a:r>
              <a:rPr lang="zh-CN" altLang="en-US" sz="4000">
                <a:solidFill>
                  <a:srgbClr val="FFFF00"/>
                </a:solidFill>
                <a:latin typeface="Arial" panose="020B0604020202020204" pitchFamily="34" charset="0"/>
                <a:ea typeface="方正超粗黑简体" pitchFamily="2" charset="-122"/>
              </a:rPr>
              <a:t>战时多出兵</a:t>
            </a:r>
          </a:p>
        </p:txBody>
      </p:sp>
      <p:pic>
        <p:nvPicPr>
          <p:cNvPr id="339984" name="Picture 16" descr="066511150794040"/>
          <p:cNvPicPr>
            <a:picLocks noChangeAspect="1"/>
          </p:cNvPicPr>
          <p:nvPr/>
        </p:nvPicPr>
        <p:blipFill>
          <a:blip r:embed="rId3"/>
          <a:stretch>
            <a:fillRect/>
          </a:stretch>
        </p:blipFill>
        <p:spPr>
          <a:xfrm>
            <a:off x="157163" y="3678238"/>
            <a:ext cx="3960812" cy="2678112"/>
          </a:xfrm>
          <a:prstGeom prst="rect">
            <a:avLst/>
          </a:prstGeom>
          <a:noFill/>
          <a:ln w="9525">
            <a:noFill/>
          </a:ln>
        </p:spPr>
      </p:pic>
      <p:sp>
        <p:nvSpPr>
          <p:cNvPr id="339986" name="Text Box 18"/>
          <p:cNvSpPr txBox="1"/>
          <p:nvPr/>
        </p:nvSpPr>
        <p:spPr>
          <a:xfrm>
            <a:off x="0" y="3162300"/>
            <a:ext cx="2892425" cy="460375"/>
          </a:xfrm>
          <a:prstGeom prst="rect">
            <a:avLst/>
          </a:prstGeom>
          <a:noFill/>
          <a:ln w="9525">
            <a:noFill/>
          </a:ln>
        </p:spPr>
        <p:txBody>
          <a:bodyPr anchor="t" anchorCtr="0">
            <a:spAutoFit/>
          </a:bodyPr>
          <a:lstStyle/>
          <a:p>
            <a:pPr algn="r">
              <a:spcBef>
                <a:spcPct val="50000"/>
              </a:spcBef>
            </a:pPr>
            <a:r>
              <a:rPr lang="en-US" altLang="zh-CN" sz="1600" b="1" dirty="0">
                <a:solidFill>
                  <a:schemeClr val="bg1"/>
                </a:solidFill>
                <a:latin typeface="Arial" panose="020B0604020202020204" pitchFamily="34" charset="0"/>
                <a:ea typeface="宋体" panose="02010600030101010101" pitchFamily="2" charset="-122"/>
              </a:rPr>
              <a:t>       </a:t>
            </a:r>
            <a:r>
              <a:rPr lang="zh-CN" altLang="en-US" sz="2400" b="1" dirty="0">
                <a:solidFill>
                  <a:schemeClr val="bg1"/>
                </a:solidFill>
                <a:latin typeface="Arial" panose="020B0604020202020204" pitchFamily="34" charset="0"/>
                <a:ea typeface="宋体" panose="02010600030101010101" pitchFamily="2" charset="-122"/>
              </a:rPr>
              <a:t>预备役部队</a:t>
            </a:r>
          </a:p>
        </p:txBody>
      </p:sp>
      <p:pic>
        <p:nvPicPr>
          <p:cNvPr id="11" name="Picture 16" descr="应急跑道2"/>
          <p:cNvPicPr>
            <a:picLocks noChangeAspect="1"/>
          </p:cNvPicPr>
          <p:nvPr/>
        </p:nvPicPr>
        <p:blipFill>
          <a:blip r:embed="rId4"/>
          <a:stretch>
            <a:fillRect/>
          </a:stretch>
        </p:blipFill>
        <p:spPr>
          <a:xfrm>
            <a:off x="4714875" y="3429000"/>
            <a:ext cx="2952750" cy="1271588"/>
          </a:xfrm>
          <a:prstGeom prst="rect">
            <a:avLst/>
          </a:prstGeom>
          <a:noFill/>
          <a:ln w="9525">
            <a:noFill/>
          </a:ln>
        </p:spPr>
      </p:pic>
      <p:pic>
        <p:nvPicPr>
          <p:cNvPr id="12" name="Picture 17" descr="应急跑道3"/>
          <p:cNvPicPr>
            <a:picLocks noChangeAspect="1"/>
          </p:cNvPicPr>
          <p:nvPr/>
        </p:nvPicPr>
        <p:blipFill>
          <a:blip r:embed="rId5"/>
          <a:stretch>
            <a:fillRect/>
          </a:stretch>
        </p:blipFill>
        <p:spPr>
          <a:xfrm>
            <a:off x="4714875" y="4786313"/>
            <a:ext cx="3024188" cy="1671637"/>
          </a:xfrm>
          <a:prstGeom prst="rect">
            <a:avLst/>
          </a:prstGeom>
          <a:noFill/>
          <a:ln w="9525">
            <a:noFill/>
          </a:ln>
        </p:spPr>
      </p:pic>
      <p:sp>
        <p:nvSpPr>
          <p:cNvPr id="47115" name="TextBox 13"/>
          <p:cNvSpPr txBox="1"/>
          <p:nvPr/>
        </p:nvSpPr>
        <p:spPr>
          <a:xfrm>
            <a:off x="8001000" y="3429000"/>
            <a:ext cx="803275" cy="2862263"/>
          </a:xfrm>
          <a:prstGeom prst="rect">
            <a:avLst/>
          </a:prstGeom>
          <a:noFill/>
          <a:ln w="9525">
            <a:noFill/>
          </a:ln>
        </p:spPr>
        <p:txBody>
          <a:bodyPr vert="eaVert" wrap="none" anchor="t" anchorCtr="0">
            <a:spAutoFit/>
          </a:bodyPr>
          <a:lstStyle/>
          <a:p>
            <a:pPr>
              <a:lnSpc>
                <a:spcPct val="130000"/>
              </a:lnSpc>
            </a:pPr>
            <a:r>
              <a:rPr lang="zh-CN" altLang="en-US" sz="3600" dirty="0">
                <a:solidFill>
                  <a:schemeClr val="bg1"/>
                </a:solidFill>
                <a:latin typeface="方正超粗黑简体" pitchFamily="2" charset="-122"/>
                <a:ea typeface="方正超粗黑简体" pitchFamily="2" charset="-122"/>
              </a:rPr>
              <a:t>应急飞机跑道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3734"/>
                                        </p:tgtEl>
                                        <p:attrNameLst>
                                          <p:attrName>style.visibility</p:attrName>
                                        </p:attrNameLst>
                                      </p:cBhvr>
                                      <p:to>
                                        <p:strVal val="visible"/>
                                      </p:to>
                                    </p:set>
                                    <p:animEffect transition="in" filter="wipe(down)">
                                      <p:cBhvr>
                                        <p:cTn id="7" dur="500"/>
                                        <p:tgtEl>
                                          <p:spTgt spid="737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3742"/>
                                        </p:tgtEl>
                                        <p:attrNameLst>
                                          <p:attrName>style.visibility</p:attrName>
                                        </p:attrNameLst>
                                      </p:cBhvr>
                                      <p:to>
                                        <p:strVal val="visible"/>
                                      </p:to>
                                    </p:set>
                                    <p:animEffect transition="in" filter="wipe(left)">
                                      <p:cBhvr>
                                        <p:cTn id="11" dur="500"/>
                                        <p:tgtEl>
                                          <p:spTgt spid="737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9974"/>
                                        </p:tgtEl>
                                        <p:attrNameLst>
                                          <p:attrName>style.visibility</p:attrName>
                                        </p:attrNameLst>
                                      </p:cBhvr>
                                      <p:to>
                                        <p:strVal val="visible"/>
                                      </p:to>
                                    </p:set>
                                    <p:animEffect transition="in" filter="wipe(left)">
                                      <p:cBhvr>
                                        <p:cTn id="15" dur="500"/>
                                        <p:tgtEl>
                                          <p:spTgt spid="339974"/>
                                        </p:tgtEl>
                                      </p:cBhvr>
                                    </p:animEffect>
                                  </p:childTnLst>
                                </p:cTn>
                              </p:par>
                              <p:par>
                                <p:cTn id="16" presetID="22" presetClass="entr" presetSubtype="8" fill="hold" nodeType="withEffect">
                                  <p:stCondLst>
                                    <p:cond delay="0"/>
                                  </p:stCondLst>
                                  <p:childTnLst>
                                    <p:set>
                                      <p:cBhvr>
                                        <p:cTn id="17" dur="1" fill="hold">
                                          <p:stCondLst>
                                            <p:cond delay="0"/>
                                          </p:stCondLst>
                                        </p:cTn>
                                        <p:tgtEl>
                                          <p:spTgt spid="339984"/>
                                        </p:tgtEl>
                                        <p:attrNameLst>
                                          <p:attrName>style.visibility</p:attrName>
                                        </p:attrNameLst>
                                      </p:cBhvr>
                                      <p:to>
                                        <p:strVal val="visible"/>
                                      </p:to>
                                    </p:set>
                                    <p:animEffect transition="in" filter="wipe(left)">
                                      <p:cBhvr>
                                        <p:cTn id="18" dur="500"/>
                                        <p:tgtEl>
                                          <p:spTgt spid="33998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39986"/>
                                        </p:tgtEl>
                                        <p:attrNameLst>
                                          <p:attrName>style.visibility</p:attrName>
                                        </p:attrNameLst>
                                      </p:cBhvr>
                                      <p:to>
                                        <p:strVal val="visible"/>
                                      </p:to>
                                    </p:set>
                                    <p:animEffect transition="in" filter="wipe(left)">
                                      <p:cBhvr>
                                        <p:cTn id="21" dur="500"/>
                                        <p:tgtEl>
                                          <p:spTgt spid="339986"/>
                                        </p:tgtEl>
                                      </p:cBhvr>
                                    </p:animEffect>
                                  </p:childTnLst>
                                </p:cTn>
                              </p:par>
                              <p:par>
                                <p:cTn id="22" presetID="22" presetClass="entr" presetSubtype="8"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ldLvl="0" animBg="1"/>
      <p:bldP spid="73742" grpId="0" bldLvl="0" animBg="1"/>
      <p:bldP spid="339974" grpId="0" bldLvl="0" animBg="1"/>
      <p:bldP spid="3399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4" descr="A05"/>
          <p:cNvPicPr>
            <a:picLocks noChangeAspect="1"/>
          </p:cNvPicPr>
          <p:nvPr/>
        </p:nvPicPr>
        <p:blipFill>
          <a:blip r:embed="rId2"/>
          <a:stretch>
            <a:fillRect/>
          </a:stretch>
        </p:blipFill>
        <p:spPr>
          <a:xfrm>
            <a:off x="0" y="0"/>
            <a:ext cx="9144000" cy="6858000"/>
          </a:xfrm>
          <a:prstGeom prst="rect">
            <a:avLst/>
          </a:prstGeom>
          <a:noFill/>
          <a:ln w="9525">
            <a:noFill/>
          </a:ln>
        </p:spPr>
      </p:pic>
      <p:pic>
        <p:nvPicPr>
          <p:cNvPr id="11272" name="Picture 8" descr="200452863240"/>
          <p:cNvPicPr>
            <a:picLocks noChangeAspect="1"/>
          </p:cNvPicPr>
          <p:nvPr/>
        </p:nvPicPr>
        <p:blipFill>
          <a:blip r:embed="rId3"/>
          <a:stretch>
            <a:fillRect/>
          </a:stretch>
        </p:blipFill>
        <p:spPr>
          <a:xfrm>
            <a:off x="250825" y="908050"/>
            <a:ext cx="2160588" cy="1779588"/>
          </a:xfrm>
          <a:prstGeom prst="rect">
            <a:avLst/>
          </a:prstGeom>
          <a:noFill/>
          <a:ln w="9525">
            <a:noFill/>
          </a:ln>
        </p:spPr>
      </p:pic>
      <p:pic>
        <p:nvPicPr>
          <p:cNvPr id="11278" name="Picture 14" descr="018-spits-2"/>
          <p:cNvPicPr>
            <a:picLocks noChangeAspect="1"/>
          </p:cNvPicPr>
          <p:nvPr/>
        </p:nvPicPr>
        <p:blipFill>
          <a:blip r:embed="rId4"/>
          <a:stretch>
            <a:fillRect/>
          </a:stretch>
        </p:blipFill>
        <p:spPr>
          <a:xfrm>
            <a:off x="6227763" y="4581525"/>
            <a:ext cx="2663825" cy="1874838"/>
          </a:xfrm>
          <a:prstGeom prst="rect">
            <a:avLst/>
          </a:prstGeom>
          <a:noFill/>
          <a:ln w="9525">
            <a:noFill/>
          </a:ln>
        </p:spPr>
      </p:pic>
      <p:pic>
        <p:nvPicPr>
          <p:cNvPr id="11273" name="Picture 9" descr="自由领导人民(油画)"/>
          <p:cNvPicPr>
            <a:picLocks noChangeAspect="1"/>
          </p:cNvPicPr>
          <p:nvPr/>
        </p:nvPicPr>
        <p:blipFill>
          <a:blip r:embed="rId5"/>
          <a:stretch>
            <a:fillRect/>
          </a:stretch>
        </p:blipFill>
        <p:spPr>
          <a:xfrm>
            <a:off x="1979613" y="2276475"/>
            <a:ext cx="2663825" cy="2000250"/>
          </a:xfrm>
          <a:prstGeom prst="rect">
            <a:avLst/>
          </a:prstGeom>
          <a:noFill/>
          <a:ln w="9525">
            <a:noFill/>
          </a:ln>
        </p:spPr>
      </p:pic>
      <p:pic>
        <p:nvPicPr>
          <p:cNvPr id="11277" name="Picture 13" descr="英国野战火炮总装车间（维克斯公司）"/>
          <p:cNvPicPr>
            <a:picLocks noChangeAspect="1"/>
          </p:cNvPicPr>
          <p:nvPr/>
        </p:nvPicPr>
        <p:blipFill>
          <a:blip r:embed="rId6"/>
          <a:stretch>
            <a:fillRect/>
          </a:stretch>
        </p:blipFill>
        <p:spPr>
          <a:xfrm>
            <a:off x="4211638" y="3573463"/>
            <a:ext cx="2395537" cy="1771650"/>
          </a:xfrm>
          <a:prstGeom prst="rect">
            <a:avLst/>
          </a:prstGeom>
          <a:noFill/>
          <a:ln w="9525">
            <a:noFill/>
          </a:ln>
        </p:spPr>
      </p:pic>
      <p:graphicFrame>
        <p:nvGraphicFramePr>
          <p:cNvPr id="11279" name="Object 15"/>
          <p:cNvGraphicFramePr/>
          <p:nvPr/>
        </p:nvGraphicFramePr>
        <p:xfrm>
          <a:off x="6443663" y="981075"/>
          <a:ext cx="2376487" cy="1746250"/>
        </p:xfrm>
        <a:graphic>
          <a:graphicData uri="http://schemas.openxmlformats.org/presentationml/2006/ole">
            <mc:AlternateContent xmlns:mc="http://schemas.openxmlformats.org/markup-compatibility/2006">
              <mc:Choice xmlns:v="urn:schemas-microsoft-com:vml" Requires="v">
                <p:oleObj r:id="rId7" imgW="9715500" imgH="7137400" progId="Photoshop.Image.7">
                  <p:embed/>
                </p:oleObj>
              </mc:Choice>
              <mc:Fallback>
                <p:oleObj r:id="rId7" imgW="9715500" imgH="7137400" progId="Photoshop.Image.7">
                  <p:embed/>
                  <p:pic>
                    <p:nvPicPr>
                      <p:cNvPr id="0" name="图片 3075"/>
                      <p:cNvPicPr/>
                      <p:nvPr/>
                    </p:nvPicPr>
                    <p:blipFill>
                      <a:blip r:embed="rId8"/>
                      <a:stretch>
                        <a:fillRect/>
                      </a:stretch>
                    </p:blipFill>
                    <p:spPr>
                      <a:xfrm>
                        <a:off x="6443663" y="981075"/>
                        <a:ext cx="2376487" cy="1746250"/>
                      </a:xfrm>
                      <a:prstGeom prst="rect">
                        <a:avLst/>
                      </a:prstGeom>
                      <a:noFill/>
                      <a:ln w="38100">
                        <a:noFill/>
                        <a:miter/>
                      </a:ln>
                    </p:spPr>
                  </p:pic>
                </p:oleObj>
              </mc:Fallback>
            </mc:AlternateContent>
          </a:graphicData>
        </a:graphic>
      </p:graphicFrame>
      <p:pic>
        <p:nvPicPr>
          <p:cNvPr id="11281" name="Picture 17"/>
          <p:cNvPicPr>
            <a:picLocks noChangeAspect="1"/>
          </p:cNvPicPr>
          <p:nvPr/>
        </p:nvPicPr>
        <p:blipFill>
          <a:blip r:embed="rId9"/>
          <a:stretch>
            <a:fillRect/>
          </a:stretch>
        </p:blipFill>
        <p:spPr>
          <a:xfrm>
            <a:off x="179388" y="4664075"/>
            <a:ext cx="2663825" cy="1717675"/>
          </a:xfrm>
          <a:prstGeom prst="rect">
            <a:avLst/>
          </a:prstGeom>
          <a:noFill/>
          <a:ln w="9525">
            <a:noFill/>
          </a:ln>
        </p:spPr>
      </p:pic>
      <p:sp>
        <p:nvSpPr>
          <p:cNvPr id="1033" name="WordArt 19"/>
          <p:cNvSpPr>
            <a:spLocks noTextEdit="1"/>
          </p:cNvSpPr>
          <p:nvPr/>
        </p:nvSpPr>
        <p:spPr>
          <a:xfrm>
            <a:off x="1403350" y="2349500"/>
            <a:ext cx="6624638" cy="2087563"/>
          </a:xfrm>
          <a:prstGeom prst="rect">
            <a:avLst/>
          </a:prstGeom>
        </p:spPr>
        <p:txBody>
          <a:bodyPr wrap="none" fromWordArt="1">
            <a:prstTxWarp prst="textPlain">
              <a:avLst>
                <a:gd name="adj" fmla="val 50000"/>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tx1"/>
                  </a:solidFill>
                  <a:prstDash val="solid"/>
                  <a:headEnd type="none" w="med" len="med"/>
                  <a:tailEnd type="none" w="med" len="med"/>
                </a:ln>
                <a:solidFill>
                  <a:srgbClr val="FFFF00"/>
                </a:solidFill>
                <a:effectLst>
                  <a:outerShdw dist="35921" dir="2699999" algn="ctr" rotWithShape="0">
                    <a:schemeClr val="tx1">
                      <a:alpha val="79999"/>
                    </a:schemeClr>
                  </a:outerShdw>
                </a:effectLst>
                <a:latin typeface="方正超粗黑简体" charset="0"/>
                <a:ea typeface="方正超粗黑简体" charset="0"/>
                <a:cs typeface="+mn-cs"/>
              </a:rPr>
              <a:t>动员与战争相伴</a:t>
            </a: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tx1"/>
                  </a:solidFill>
                  <a:prstDash val="solid"/>
                  <a:headEnd type="none" w="med" len="med"/>
                  <a:tailEnd type="none" w="med" len="med"/>
                </a:ln>
                <a:solidFill>
                  <a:srgbClr val="FFFF00"/>
                </a:solidFill>
                <a:effectLst>
                  <a:outerShdw dist="35921" dir="2699999" algn="ctr" rotWithShape="0">
                    <a:schemeClr val="tx1">
                      <a:alpha val="79999"/>
                    </a:schemeClr>
                  </a:outerShdw>
                </a:effectLst>
                <a:latin typeface="方正超粗黑简体" charset="0"/>
                <a:ea typeface="方正超粗黑简体" charset="0"/>
                <a:cs typeface="+mn-cs"/>
              </a:rPr>
              <a:t>战争离不开动员</a:t>
            </a:r>
          </a:p>
        </p:txBody>
      </p:sp>
      <p:sp>
        <p:nvSpPr>
          <p:cNvPr id="21513" name="Text Box 20"/>
          <p:cNvSpPr txBox="1"/>
          <p:nvPr/>
        </p:nvSpPr>
        <p:spPr>
          <a:xfrm>
            <a:off x="3276600" y="115888"/>
            <a:ext cx="2663825" cy="457200"/>
          </a:xfrm>
          <a:prstGeom prst="rect">
            <a:avLst/>
          </a:prstGeom>
          <a:noFill/>
          <a:ln w="9525">
            <a:noFill/>
          </a:ln>
          <a:effectLst>
            <a:outerShdw dist="45791" dir="3378595"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400">
                <a:solidFill>
                  <a:schemeClr val="bg1"/>
                </a:solidFill>
                <a:latin typeface="Arial" panose="020B0604020202020204" pitchFamily="34" charset="0"/>
                <a:ea typeface="方正超粗黑简体" pitchFamily="2" charset="-122"/>
              </a:rPr>
              <a:t>国防动员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272"/>
                                        </p:tgtEl>
                                        <p:attrNameLst>
                                          <p:attrName>style.visibility</p:attrName>
                                        </p:attrNameLst>
                                      </p:cBhvr>
                                      <p:to>
                                        <p:strVal val="visible"/>
                                      </p:to>
                                    </p:set>
                                    <p:animEffect transition="in" filter="wipe(left)">
                                      <p:cBhvr>
                                        <p:cTn id="7" dur="500"/>
                                        <p:tgtEl>
                                          <p:spTgt spid="11272"/>
                                        </p:tgtEl>
                                      </p:cBhvr>
                                    </p:animEffect>
                                  </p:childTnLst>
                                </p:cTn>
                              </p:par>
                              <p:par>
                                <p:cTn id="8" presetID="22" presetClass="entr" presetSubtype="8" fill="hold" nodeType="withEffect">
                                  <p:stCondLst>
                                    <p:cond delay="0"/>
                                  </p:stCondLst>
                                  <p:childTnLst>
                                    <p:set>
                                      <p:cBhvr>
                                        <p:cTn id="9" dur="1" fill="hold">
                                          <p:stCondLst>
                                            <p:cond delay="0"/>
                                          </p:stCondLst>
                                        </p:cTn>
                                        <p:tgtEl>
                                          <p:spTgt spid="11273"/>
                                        </p:tgtEl>
                                        <p:attrNameLst>
                                          <p:attrName>style.visibility</p:attrName>
                                        </p:attrNameLst>
                                      </p:cBhvr>
                                      <p:to>
                                        <p:strVal val="visible"/>
                                      </p:to>
                                    </p:set>
                                    <p:animEffect transition="in" filter="wipe(left)">
                                      <p:cBhvr>
                                        <p:cTn id="10" dur="500"/>
                                        <p:tgtEl>
                                          <p:spTgt spid="11273"/>
                                        </p:tgtEl>
                                      </p:cBhvr>
                                    </p:animEffect>
                                  </p:childTnLst>
                                </p:cTn>
                              </p:par>
                              <p:par>
                                <p:cTn id="11" presetID="22" presetClass="entr" presetSubtype="8" fill="hold" nodeType="withEffect">
                                  <p:stCondLst>
                                    <p:cond delay="0"/>
                                  </p:stCondLst>
                                  <p:childTnLst>
                                    <p:set>
                                      <p:cBhvr>
                                        <p:cTn id="12" dur="1" fill="hold">
                                          <p:stCondLst>
                                            <p:cond delay="0"/>
                                          </p:stCondLst>
                                        </p:cTn>
                                        <p:tgtEl>
                                          <p:spTgt spid="11277"/>
                                        </p:tgtEl>
                                        <p:attrNameLst>
                                          <p:attrName>style.visibility</p:attrName>
                                        </p:attrNameLst>
                                      </p:cBhvr>
                                      <p:to>
                                        <p:strVal val="visible"/>
                                      </p:to>
                                    </p:set>
                                    <p:animEffect transition="in" filter="wipe(left)">
                                      <p:cBhvr>
                                        <p:cTn id="13" dur="500"/>
                                        <p:tgtEl>
                                          <p:spTgt spid="11277"/>
                                        </p:tgtEl>
                                      </p:cBhvr>
                                    </p:animEffect>
                                  </p:childTnLst>
                                </p:cTn>
                              </p:par>
                              <p:par>
                                <p:cTn id="14" presetID="22" presetClass="entr" presetSubtype="8" fill="hold" nodeType="withEffect">
                                  <p:stCondLst>
                                    <p:cond delay="0"/>
                                  </p:stCondLst>
                                  <p:childTnLst>
                                    <p:set>
                                      <p:cBhvr>
                                        <p:cTn id="15" dur="1" fill="hold">
                                          <p:stCondLst>
                                            <p:cond delay="0"/>
                                          </p:stCondLst>
                                        </p:cTn>
                                        <p:tgtEl>
                                          <p:spTgt spid="11278"/>
                                        </p:tgtEl>
                                        <p:attrNameLst>
                                          <p:attrName>style.visibility</p:attrName>
                                        </p:attrNameLst>
                                      </p:cBhvr>
                                      <p:to>
                                        <p:strVal val="visible"/>
                                      </p:to>
                                    </p:set>
                                    <p:animEffect transition="in" filter="wipe(left)">
                                      <p:cBhvr>
                                        <p:cTn id="16" dur="500"/>
                                        <p:tgtEl>
                                          <p:spTgt spid="11278"/>
                                        </p:tgtEl>
                                      </p:cBhvr>
                                    </p:animEffect>
                                  </p:childTnLst>
                                </p:cTn>
                              </p:par>
                              <p:par>
                                <p:cTn id="17" presetID="22" presetClass="entr" presetSubtype="8" fill="hold" nodeType="withEffect">
                                  <p:stCondLst>
                                    <p:cond delay="0"/>
                                  </p:stCondLst>
                                  <p:childTnLst>
                                    <p:set>
                                      <p:cBhvr>
                                        <p:cTn id="18" dur="1" fill="hold">
                                          <p:stCondLst>
                                            <p:cond delay="0"/>
                                          </p:stCondLst>
                                        </p:cTn>
                                        <p:tgtEl>
                                          <p:spTgt spid="11279"/>
                                        </p:tgtEl>
                                        <p:attrNameLst>
                                          <p:attrName>style.visibility</p:attrName>
                                        </p:attrNameLst>
                                      </p:cBhvr>
                                      <p:to>
                                        <p:strVal val="visible"/>
                                      </p:to>
                                    </p:set>
                                    <p:animEffect transition="in" filter="wipe(left)">
                                      <p:cBhvr>
                                        <p:cTn id="19" dur="500"/>
                                        <p:tgtEl>
                                          <p:spTgt spid="11279"/>
                                        </p:tgtEl>
                                      </p:cBhvr>
                                    </p:animEffect>
                                  </p:childTnLst>
                                </p:cTn>
                              </p:par>
                              <p:par>
                                <p:cTn id="20" presetID="22" presetClass="entr" presetSubtype="8" fill="hold" nodeType="withEffect">
                                  <p:stCondLst>
                                    <p:cond delay="0"/>
                                  </p:stCondLst>
                                  <p:childTnLst>
                                    <p:set>
                                      <p:cBhvr>
                                        <p:cTn id="21" dur="1" fill="hold">
                                          <p:stCondLst>
                                            <p:cond delay="0"/>
                                          </p:stCondLst>
                                        </p:cTn>
                                        <p:tgtEl>
                                          <p:spTgt spid="11281"/>
                                        </p:tgtEl>
                                        <p:attrNameLst>
                                          <p:attrName>style.visibility</p:attrName>
                                        </p:attrNameLst>
                                      </p:cBhvr>
                                      <p:to>
                                        <p:strVal val="visible"/>
                                      </p:to>
                                    </p:set>
                                    <p:animEffect transition="in" filter="wipe(left)">
                                      <p:cBhvr>
                                        <p:cTn id="22" dur="500"/>
                                        <p:tgtEl>
                                          <p:spTgt spid="1128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033"/>
                                        </p:tgtEl>
                                        <p:attrNameLst>
                                          <p:attrName>style.visibility</p:attrName>
                                        </p:attrNameLst>
                                      </p:cBhvr>
                                      <p:to>
                                        <p:strVal val="visible"/>
                                      </p:to>
                                    </p:set>
                                    <p:animEffect transition="in" filter="wipe(left)">
                                      <p:cBhvr>
                                        <p:cTn id="2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descr="http://www.xinhuanet.com/politics/2016-10/19/1119751296_14768767220931n.jpg"/>
          <p:cNvPicPr>
            <a:picLocks noChangeAspect="1"/>
          </p:cNvPicPr>
          <p:nvPr/>
        </p:nvPicPr>
        <p:blipFill>
          <a:blip r:embed="rId4"/>
          <a:stretch>
            <a:fillRect/>
          </a:stretch>
        </p:blipFill>
        <p:spPr>
          <a:xfrm>
            <a:off x="0" y="571500"/>
            <a:ext cx="9144000" cy="4632325"/>
          </a:xfrm>
          <a:prstGeom prst="rect">
            <a:avLst/>
          </a:prstGeom>
          <a:noFill/>
          <a:ln w="9525">
            <a:noFill/>
          </a:ln>
        </p:spPr>
      </p:pic>
      <p:sp>
        <p:nvSpPr>
          <p:cNvPr id="7" name="矩形 6"/>
          <p:cNvSpPr/>
          <p:nvPr/>
        </p:nvSpPr>
        <p:spPr>
          <a:xfrm>
            <a:off x="0" y="4867275"/>
            <a:ext cx="9144000" cy="1133475"/>
          </a:xfrm>
          <a:prstGeom prst="rect">
            <a:avLst/>
          </a:prstGeom>
          <a:solidFill>
            <a:srgbClr val="10645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00" b="0" i="0" u="none" strike="noStrike" kern="1200" cap="none" spc="0" normalizeH="0" baseline="0" noProof="1">
              <a:ln>
                <a:noFill/>
              </a:ln>
              <a:solidFill>
                <a:srgbClr val="FFFFFF"/>
              </a:solidFill>
              <a:effectLst/>
              <a:uLnTx/>
              <a:uFillTx/>
              <a:latin typeface="+mn-lt"/>
              <a:ea typeface="+mn-ea"/>
              <a:cs typeface="+mn-cs"/>
            </a:endParaRPr>
          </a:p>
        </p:txBody>
      </p:sp>
      <p:sp>
        <p:nvSpPr>
          <p:cNvPr id="48131" name="文本框 1"/>
          <p:cNvSpPr txBox="1"/>
          <p:nvPr/>
        </p:nvSpPr>
        <p:spPr>
          <a:xfrm>
            <a:off x="-3175" y="3203575"/>
            <a:ext cx="9147175" cy="1754188"/>
          </a:xfrm>
          <a:prstGeom prst="rect">
            <a:avLst/>
          </a:prstGeom>
          <a:noFill/>
          <a:ln w="9525">
            <a:noFill/>
          </a:ln>
        </p:spPr>
        <p:txBody>
          <a:bodyPr wrap="none" anchor="t" anchorCtr="0">
            <a:spAutoFit/>
          </a:bodyPr>
          <a:lstStyle/>
          <a:p>
            <a:pPr algn="just">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rgbClr val="FFFF00"/>
                </a:solidFill>
                <a:latin typeface="微软雅黑" panose="020B0503020204020204" pitchFamily="34" charset="-122"/>
                <a:ea typeface="微软雅黑" panose="020B0503020204020204" pitchFamily="34" charset="-122"/>
              </a:rPr>
              <a:t>明确军民融合发展是兴国之举、强军之策，必须坚持发展和安全</a:t>
            </a:r>
            <a:endParaRPr lang="en-US" altLang="zh-CN" sz="2400" b="1" dirty="0">
              <a:solidFill>
                <a:srgbClr val="FFFF00"/>
              </a:solidFill>
              <a:latin typeface="微软雅黑" panose="020B0503020204020204" pitchFamily="34" charset="-122"/>
              <a:ea typeface="微软雅黑" panose="020B0503020204020204" pitchFamily="34" charset="-122"/>
            </a:endParaRPr>
          </a:p>
          <a:p>
            <a:pPr algn="just">
              <a:lnSpc>
                <a:spcPct val="150000"/>
              </a:lnSpc>
            </a:pPr>
            <a:r>
              <a:rPr lang="zh-CN" altLang="en-US" sz="2400" b="1" dirty="0">
                <a:solidFill>
                  <a:srgbClr val="FFFF00"/>
                </a:solidFill>
                <a:latin typeface="微软雅黑" panose="020B0503020204020204" pitchFamily="34" charset="-122"/>
                <a:ea typeface="微软雅黑" panose="020B0503020204020204" pitchFamily="34" charset="-122"/>
              </a:rPr>
              <a:t>兼顾、富国和强军统一，形成全要素、多领域、高效益军民融合</a:t>
            </a:r>
            <a:endParaRPr lang="en-US" altLang="zh-CN" sz="2400" b="1" dirty="0">
              <a:solidFill>
                <a:srgbClr val="FFFF00"/>
              </a:solidFill>
              <a:latin typeface="微软雅黑" panose="020B0503020204020204" pitchFamily="34" charset="-122"/>
              <a:ea typeface="微软雅黑" panose="020B0503020204020204" pitchFamily="34" charset="-122"/>
            </a:endParaRPr>
          </a:p>
          <a:p>
            <a:pPr algn="just">
              <a:lnSpc>
                <a:spcPct val="150000"/>
              </a:lnSpc>
            </a:pPr>
            <a:r>
              <a:rPr lang="zh-CN" altLang="en-US" sz="2400" b="1" dirty="0">
                <a:solidFill>
                  <a:srgbClr val="FFFF00"/>
                </a:solidFill>
                <a:latin typeface="微软雅黑" panose="020B0503020204020204" pitchFamily="34" charset="-122"/>
                <a:ea typeface="微软雅黑" panose="020B0503020204020204" pitchFamily="34" charset="-122"/>
              </a:rPr>
              <a:t>深度发展格局，构建一体化的国家战略体系和能力</a:t>
            </a:r>
            <a:endParaRPr lang="zh-CN" altLang="en-US" sz="2400" dirty="0">
              <a:solidFill>
                <a:srgbClr val="FFFF00"/>
              </a:solidFill>
              <a:latin typeface="Arial" panose="020B0604020202020204" pitchFamily="34" charset="0"/>
              <a:ea typeface="方正超粗黑简体" pitchFamily="2" charset="-122"/>
            </a:endParaRPr>
          </a:p>
        </p:txBody>
      </p:sp>
      <p:sp>
        <p:nvSpPr>
          <p:cNvPr id="48133" name="TextBox 7"/>
          <p:cNvSpPr txBox="1"/>
          <p:nvPr/>
        </p:nvSpPr>
        <p:spPr>
          <a:xfrm>
            <a:off x="0" y="4957763"/>
            <a:ext cx="9155113" cy="2245360"/>
          </a:xfrm>
          <a:prstGeom prst="rect">
            <a:avLst/>
          </a:prstGeom>
          <a:solidFill>
            <a:srgbClr val="0000FF"/>
          </a:solidFill>
          <a:ln w="9525">
            <a:noFill/>
          </a:ln>
        </p:spPr>
        <p:txBody>
          <a:bodyPr anchor="t" anchorCtr="0">
            <a:spAutoFit/>
          </a:bodyPr>
          <a:lstStyle/>
          <a:p>
            <a:r>
              <a:rPr lang="zh-CN" altLang="en-US" sz="2800" b="1" dirty="0">
                <a:solidFill>
                  <a:schemeClr val="bg1"/>
                </a:solidFill>
                <a:latin typeface="Arial" panose="020B0604020202020204" pitchFamily="34" charset="0"/>
                <a:ea typeface="方正超粗黑简体" pitchFamily="2" charset="-122"/>
              </a:rPr>
              <a:t>“美国优先”打断你的产业链条，倒逼中国三全建设：全要素整合、全流程设计、全链条统筹（新发展格局：以国内大循环为主体，国际国内双循环相互促进）</a:t>
            </a:r>
            <a:r>
              <a:rPr lang="zh-CN" altLang="en-US" sz="2800" b="1" dirty="0">
                <a:solidFill>
                  <a:schemeClr val="bg1"/>
                </a:solidFill>
                <a:latin typeface="Arial" panose="020B0604020202020204" pitchFamily="34" charset="0"/>
                <a:ea typeface="方正超粗黑简体" pitchFamily="2" charset="-122"/>
                <a:sym typeface="宋体" panose="02010600030101010101" pitchFamily="2" charset="-122"/>
              </a:rPr>
              <a:t>（乌克兰战争对中国统一的警示）</a:t>
            </a:r>
            <a:endParaRPr lang="zh-CN" altLang="en-US" sz="2800" b="1" dirty="0">
              <a:solidFill>
                <a:schemeClr val="bg1"/>
              </a:solidFill>
              <a:latin typeface="Arial" panose="020B0604020202020204" pitchFamily="34" charset="0"/>
              <a:ea typeface="方正超粗黑简体" pitchFamily="2" charset="-122"/>
            </a:endParaRPr>
          </a:p>
          <a:p>
            <a:endParaRPr lang="zh-CN" altLang="en-US" sz="2800" b="1" dirty="0">
              <a:solidFill>
                <a:schemeClr val="bg1"/>
              </a:solidFill>
              <a:latin typeface="Arial" panose="020B0604020202020204" pitchFamily="34" charset="0"/>
              <a:ea typeface="方正超粗黑简体" pitchFamily="2" charset="-122"/>
            </a:endParaRPr>
          </a:p>
        </p:txBody>
      </p:sp>
      <p:sp>
        <p:nvSpPr>
          <p:cNvPr id="2" name="矩形 1"/>
          <p:cNvSpPr/>
          <p:nvPr/>
        </p:nvSpPr>
        <p:spPr>
          <a:xfrm>
            <a:off x="24765" y="26035"/>
            <a:ext cx="9031605" cy="483870"/>
          </a:xfrm>
          <a:prstGeom prst="rect">
            <a:avLst/>
          </a:prstGeom>
          <a:solidFill>
            <a:schemeClr val="bg1"/>
          </a:solidFill>
          <a:ln w="12700"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方正超粗黑简体" pitchFamily="2" charset="-122"/>
            </a:endParaRPr>
          </a:p>
        </p:txBody>
      </p:sp>
      <p:sp>
        <p:nvSpPr>
          <p:cNvPr id="3" name="TextBox 4"/>
          <p:cNvSpPr txBox="1"/>
          <p:nvPr>
            <p:custDataLst>
              <p:tags r:id="rId1"/>
            </p:custDataLst>
          </p:nvPr>
        </p:nvSpPr>
        <p:spPr>
          <a:xfrm>
            <a:off x="107950" y="49530"/>
            <a:ext cx="8949055" cy="584775"/>
          </a:xfrm>
          <a:prstGeom prst="rect">
            <a:avLst/>
          </a:prstGeom>
          <a:noFill/>
          <a:ln w="9525">
            <a:noFill/>
          </a:ln>
        </p:spPr>
        <p:txBody>
          <a:bodyPr wrap="square" anchor="t" anchorCtr="0">
            <a:spAutoFit/>
          </a:bodyPr>
          <a:lstStyle/>
          <a:p>
            <a:r>
              <a:rPr lang="zh-CN" altLang="en-US" sz="3200" b="1" dirty="0">
                <a:solidFill>
                  <a:schemeClr val="tx1"/>
                </a:solidFill>
                <a:latin typeface="Arial" panose="020B0604020202020204" pitchFamily="34" charset="0"/>
                <a:ea typeface="方正超粗黑简体" pitchFamily="2" charset="-122"/>
              </a:rPr>
              <a:t>中 央 军 民 融 合 发 展 委 员 会 主 任 习 近 平</a:t>
            </a:r>
            <a:endParaRPr lang="zh-CN" altLang="en-US" sz="2800" b="1" dirty="0">
              <a:solidFill>
                <a:srgbClr val="C00000"/>
              </a:solidFill>
              <a:highlight>
                <a:srgbClr val="FFFF00"/>
              </a:highlight>
              <a:latin typeface="Arial" panose="020B0604020202020204" pitchFamily="34" charset="0"/>
              <a:ea typeface="方正超粗黑简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Freeform 25"/>
          <p:cNvSpPr/>
          <p:nvPr/>
        </p:nvSpPr>
        <p:spPr>
          <a:xfrm>
            <a:off x="534988" y="1395413"/>
            <a:ext cx="8074025" cy="4078287"/>
          </a:xfrm>
          <a:custGeom>
            <a:avLst/>
            <a:gdLst/>
            <a:ahLst/>
            <a:cxnLst>
              <a:cxn ang="0">
                <a:pos x="0" y="0"/>
              </a:cxn>
              <a:cxn ang="0">
                <a:pos x="2147483647" y="0"/>
              </a:cxn>
              <a:cxn ang="0">
                <a:pos x="2147483647" y="2147483647"/>
              </a:cxn>
              <a:cxn ang="0">
                <a:pos x="0" y="2147483647"/>
              </a:cxn>
              <a:cxn ang="0">
                <a:pos x="0" y="0"/>
              </a:cxn>
            </a:cxnLst>
            <a:rect l="0" t="0" r="0" b="0"/>
            <a:pathLst>
              <a:path w="4052" h="4320">
                <a:moveTo>
                  <a:pt x="0" y="0"/>
                </a:moveTo>
                <a:lnTo>
                  <a:pt x="4052" y="0"/>
                </a:lnTo>
                <a:lnTo>
                  <a:pt x="4052" y="4320"/>
                </a:lnTo>
                <a:lnTo>
                  <a:pt x="0" y="4320"/>
                </a:lnTo>
                <a:lnTo>
                  <a:pt x="0" y="0"/>
                </a:lnTo>
                <a:close/>
              </a:path>
            </a:pathLst>
          </a:custGeom>
          <a:solidFill>
            <a:srgbClr val="F5FAEA"/>
          </a:solidFill>
          <a:ln w="28575" cap="flat" cmpd="sng">
            <a:solidFill>
              <a:srgbClr val="105A41"/>
            </a:solidFill>
            <a:prstDash val="solid"/>
            <a:round/>
            <a:headEnd type="none" w="med" len="med"/>
            <a:tailEnd type="none" w="med" len="med"/>
          </a:ln>
        </p:spPr>
        <p:txBody>
          <a:bodyPr/>
          <a:lstStyle/>
          <a:p>
            <a:endParaRPr lang="zh-CN" altLang="en-US"/>
          </a:p>
        </p:txBody>
      </p:sp>
      <p:pic>
        <p:nvPicPr>
          <p:cNvPr id="51202" name="Picture 6" descr="C:\Users\Administrator\Desktop\第24讲图片素材02\第24讲图片素材03\第24讲图片素材03\2.10军民融合04.jpg"/>
          <p:cNvPicPr>
            <a:picLocks noChangeAspect="1"/>
          </p:cNvPicPr>
          <p:nvPr/>
        </p:nvPicPr>
        <p:blipFill>
          <a:blip r:embed="rId4"/>
          <a:srcRect b="-142"/>
          <a:stretch>
            <a:fillRect/>
          </a:stretch>
        </p:blipFill>
        <p:spPr>
          <a:xfrm>
            <a:off x="576263" y="1436688"/>
            <a:ext cx="3575050" cy="2846387"/>
          </a:xfrm>
          <a:prstGeom prst="rect">
            <a:avLst/>
          </a:prstGeom>
          <a:solidFill>
            <a:srgbClr val="FCFDF1"/>
          </a:solidFill>
          <a:ln w="28575">
            <a:noFill/>
          </a:ln>
        </p:spPr>
      </p:pic>
      <p:pic>
        <p:nvPicPr>
          <p:cNvPr id="51203" name="Picture 2" descr="C:\Users\Administrator\Desktop\第24讲图片素材02\第24讲图片素材03\第24讲图片素材03\2.10军民融合07.jpg"/>
          <p:cNvPicPr>
            <a:picLocks noChangeAspect="1"/>
          </p:cNvPicPr>
          <p:nvPr/>
        </p:nvPicPr>
        <p:blipFill>
          <a:blip r:embed="rId5"/>
          <a:stretch>
            <a:fillRect/>
          </a:stretch>
        </p:blipFill>
        <p:spPr>
          <a:xfrm>
            <a:off x="4192588" y="1436688"/>
            <a:ext cx="1712912" cy="1404937"/>
          </a:xfrm>
          <a:prstGeom prst="rect">
            <a:avLst/>
          </a:prstGeom>
          <a:solidFill>
            <a:srgbClr val="FCFDF1"/>
          </a:solidFill>
          <a:ln w="28575">
            <a:noFill/>
          </a:ln>
        </p:spPr>
      </p:pic>
      <p:pic>
        <p:nvPicPr>
          <p:cNvPr id="51204" name="Picture 3" descr="C:\Users\Administrator\Desktop\第24讲图片素材02\第24讲图片素材03\第24讲图片素材03\2.10军民融合01.jpg"/>
          <p:cNvPicPr>
            <a:picLocks noChangeAspect="1"/>
          </p:cNvPicPr>
          <p:nvPr/>
        </p:nvPicPr>
        <p:blipFill>
          <a:blip r:embed="rId6"/>
          <a:stretch>
            <a:fillRect/>
          </a:stretch>
        </p:blipFill>
        <p:spPr>
          <a:xfrm>
            <a:off x="4192588" y="2878138"/>
            <a:ext cx="1712912" cy="1404937"/>
          </a:xfrm>
          <a:prstGeom prst="rect">
            <a:avLst/>
          </a:prstGeom>
          <a:solidFill>
            <a:srgbClr val="FCFDF1"/>
          </a:solidFill>
          <a:ln w="28575">
            <a:noFill/>
          </a:ln>
        </p:spPr>
      </p:pic>
      <p:pic>
        <p:nvPicPr>
          <p:cNvPr id="51205" name="Picture 4" descr="C:\Users\Administrator\Desktop\第24讲图片素材02\第24讲图片素材03\第24讲图片素材03\2.10军民融合02.jpg"/>
          <p:cNvPicPr>
            <a:picLocks noChangeAspect="1"/>
          </p:cNvPicPr>
          <p:nvPr/>
        </p:nvPicPr>
        <p:blipFill>
          <a:blip r:embed="rId7"/>
          <a:stretch>
            <a:fillRect/>
          </a:stretch>
        </p:blipFill>
        <p:spPr>
          <a:xfrm>
            <a:off x="5943600" y="2878138"/>
            <a:ext cx="1100138" cy="1404937"/>
          </a:xfrm>
          <a:prstGeom prst="rect">
            <a:avLst/>
          </a:prstGeom>
          <a:solidFill>
            <a:srgbClr val="FCFDF1"/>
          </a:solidFill>
          <a:ln w="28575">
            <a:noFill/>
          </a:ln>
        </p:spPr>
      </p:pic>
      <p:pic>
        <p:nvPicPr>
          <p:cNvPr id="51206" name="Picture 5" descr="C:\Users\Administrator\Desktop\第24讲图片素材02\第24讲图片素材03\第24讲图片素材03\2.10军民融合03.jpg"/>
          <p:cNvPicPr>
            <a:picLocks noChangeAspect="1"/>
          </p:cNvPicPr>
          <p:nvPr/>
        </p:nvPicPr>
        <p:blipFill>
          <a:blip r:embed="rId8"/>
          <a:stretch>
            <a:fillRect/>
          </a:stretch>
        </p:blipFill>
        <p:spPr>
          <a:xfrm>
            <a:off x="5946775" y="1436688"/>
            <a:ext cx="1096963" cy="1404937"/>
          </a:xfrm>
          <a:prstGeom prst="rect">
            <a:avLst/>
          </a:prstGeom>
          <a:solidFill>
            <a:srgbClr val="FCFDF1"/>
          </a:solidFill>
          <a:ln w="28575">
            <a:noFill/>
          </a:ln>
        </p:spPr>
      </p:pic>
      <p:pic>
        <p:nvPicPr>
          <p:cNvPr id="51207" name="Picture 7" descr="C:\Users\Administrator\Desktop\第24讲图片素材02\第24讲图片素材03\第24讲图片素材03\2.10军民融合05.jpg"/>
          <p:cNvPicPr>
            <a:picLocks noChangeAspect="1"/>
          </p:cNvPicPr>
          <p:nvPr/>
        </p:nvPicPr>
        <p:blipFill>
          <a:blip r:embed="rId9"/>
          <a:srcRect r="2962" b="2962"/>
          <a:stretch>
            <a:fillRect/>
          </a:stretch>
        </p:blipFill>
        <p:spPr>
          <a:xfrm>
            <a:off x="7080250" y="2878138"/>
            <a:ext cx="1493838" cy="1404937"/>
          </a:xfrm>
          <a:prstGeom prst="rect">
            <a:avLst/>
          </a:prstGeom>
          <a:solidFill>
            <a:srgbClr val="FCFDF1"/>
          </a:solidFill>
          <a:ln w="28575">
            <a:noFill/>
          </a:ln>
        </p:spPr>
      </p:pic>
      <p:pic>
        <p:nvPicPr>
          <p:cNvPr id="51208" name="Picture 8" descr="C:\Users\Administrator\Desktop\第24讲图片素材02\第24讲图片素材03\第24讲图片素材03\2.10军民融合06.jpg"/>
          <p:cNvPicPr>
            <a:picLocks noChangeAspect="1"/>
          </p:cNvPicPr>
          <p:nvPr/>
        </p:nvPicPr>
        <p:blipFill>
          <a:blip r:embed="rId10"/>
          <a:srcRect t="-2" r="2393" b="2393"/>
          <a:stretch>
            <a:fillRect/>
          </a:stretch>
        </p:blipFill>
        <p:spPr>
          <a:xfrm>
            <a:off x="7080250" y="1436688"/>
            <a:ext cx="1493838" cy="1404937"/>
          </a:xfrm>
          <a:prstGeom prst="rect">
            <a:avLst/>
          </a:prstGeom>
          <a:solidFill>
            <a:srgbClr val="FCFDF1"/>
          </a:solidFill>
          <a:ln w="28575">
            <a:noFill/>
          </a:ln>
        </p:spPr>
      </p:pic>
      <p:sp>
        <p:nvSpPr>
          <p:cNvPr id="20" name="矩形 19"/>
          <p:cNvSpPr/>
          <p:nvPr/>
        </p:nvSpPr>
        <p:spPr>
          <a:xfrm>
            <a:off x="534988" y="4314825"/>
            <a:ext cx="8072438" cy="2255838"/>
          </a:xfrm>
          <a:prstGeom prst="rect">
            <a:avLst/>
          </a:prstGeom>
          <a:solidFill>
            <a:srgbClr val="105A41"/>
          </a:solidFill>
          <a:ln w="28575">
            <a:solidFill>
              <a:srgbClr val="105A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0" b="0" i="0" u="none" strike="noStrike" kern="1200" cap="none" spc="0" normalizeH="0" baseline="0" noProof="1">
                <a:ln>
                  <a:noFill/>
                </a:ln>
                <a:solidFill>
                  <a:srgbClr val="FFFFFF"/>
                </a:solidFill>
                <a:effectLst/>
                <a:uLnTx/>
                <a:uFillTx/>
                <a:latin typeface="+mn-lt"/>
                <a:ea typeface="+mn-ea"/>
                <a:cs typeface="+mn-cs"/>
              </a:rPr>
              <a:t>　　　　　　　　　　　　　　　　　　　　　　　　　　　</a:t>
            </a:r>
          </a:p>
        </p:txBody>
      </p:sp>
      <p:sp>
        <p:nvSpPr>
          <p:cNvPr id="51210" name="文本框 1"/>
          <p:cNvSpPr txBox="1"/>
          <p:nvPr/>
        </p:nvSpPr>
        <p:spPr>
          <a:xfrm>
            <a:off x="574675" y="4314825"/>
            <a:ext cx="7999413" cy="1938338"/>
          </a:xfrm>
          <a:prstGeom prst="rect">
            <a:avLst/>
          </a:prstGeom>
          <a:noFill/>
          <a:ln w="9525">
            <a:noFill/>
          </a:ln>
        </p:spPr>
        <p:txBody>
          <a:bodyPr anchor="t" anchorCtr="0">
            <a:spAutoFit/>
          </a:bodyPr>
          <a:lstStyle/>
          <a:p>
            <a:pPr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十九大把军民融合发展上升为国家七大发展战略之一，并写进党章，</a:t>
            </a:r>
          </a:p>
          <a:p>
            <a:pPr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这是我们党长期探索经济建设和国防建设协调发展规律的重大成果，</a:t>
            </a:r>
          </a:p>
          <a:p>
            <a:pPr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是从国家安全和发展全局出发作出的重大决策，</a:t>
            </a:r>
          </a:p>
          <a:p>
            <a:pPr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是应对复杂安全威胁、赢得国家战略优势的重大举措。</a:t>
            </a:r>
            <a:endParaRPr lang="zh-CN" altLang="en-US" sz="2000" dirty="0">
              <a:latin typeface="Arial" panose="020B0604020202020204" pitchFamily="34" charset="0"/>
              <a:ea typeface="方正超粗黑简体" pitchFamily="2" charset="-122"/>
            </a:endParaRPr>
          </a:p>
        </p:txBody>
      </p:sp>
      <p:sp>
        <p:nvSpPr>
          <p:cNvPr id="2" name="矩形 1"/>
          <p:cNvSpPr/>
          <p:nvPr/>
        </p:nvSpPr>
        <p:spPr>
          <a:xfrm>
            <a:off x="92075" y="47625"/>
            <a:ext cx="8913495" cy="596900"/>
          </a:xfrm>
          <a:prstGeom prst="rect">
            <a:avLst/>
          </a:prstGeom>
          <a:solidFill>
            <a:schemeClr val="bg1"/>
          </a:solidFill>
          <a:ln w="12700"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方正超粗黑简体" pitchFamily="2" charset="-122"/>
            </a:endParaRPr>
          </a:p>
        </p:txBody>
      </p:sp>
      <p:sp>
        <p:nvSpPr>
          <p:cNvPr id="3" name="TextBox 11"/>
          <p:cNvSpPr txBox="1"/>
          <p:nvPr>
            <p:custDataLst>
              <p:tags r:id="rId1"/>
            </p:custDataLst>
          </p:nvPr>
        </p:nvSpPr>
        <p:spPr>
          <a:xfrm>
            <a:off x="0" y="21590"/>
            <a:ext cx="9161482" cy="1384995"/>
          </a:xfrm>
          <a:prstGeom prst="rect">
            <a:avLst/>
          </a:prstGeom>
          <a:noFill/>
          <a:ln w="9525">
            <a:noFill/>
          </a:ln>
        </p:spPr>
        <p:txBody>
          <a:bodyPr wrap="none" anchor="t" anchorCtr="0">
            <a:spAutoFit/>
          </a:bodyPr>
          <a:lstStyle/>
          <a:p>
            <a:r>
              <a:rPr lang="zh-CN" altLang="en-US" sz="2800" b="1" dirty="0">
                <a:solidFill>
                  <a:schemeClr val="tx1"/>
                </a:solidFill>
                <a:latin typeface="Arial" panose="020B0604020202020204" pitchFamily="34" charset="0"/>
                <a:ea typeface="方正超粗黑简体" pitchFamily="2" charset="-122"/>
              </a:rPr>
              <a:t>“两弹一星”是我国军民融合经典之作，今天我们要发扬</a:t>
            </a:r>
          </a:p>
          <a:p>
            <a:r>
              <a:rPr lang="zh-CN" altLang="en-US" sz="2800" b="1" dirty="0">
                <a:solidFill>
                  <a:schemeClr val="tx1"/>
                </a:solidFill>
                <a:latin typeface="Arial" panose="020B0604020202020204" pitchFamily="34" charset="0"/>
                <a:ea typeface="方正超粗黑简体" pitchFamily="2" charset="-122"/>
              </a:rPr>
              <a:t>“新两弹一星”精神，吸取科威特与苏联的教训，</a:t>
            </a:r>
            <a:r>
              <a:rPr lang="zh-CN" altLang="en-US" sz="2800" b="1" dirty="0"/>
              <a:t>用新型</a:t>
            </a:r>
            <a:endParaRPr lang="en-US" altLang="zh-CN" sz="2800" b="1" dirty="0"/>
          </a:p>
          <a:p>
            <a:r>
              <a:rPr lang="zh-CN" altLang="en-US" sz="2800" b="1" dirty="0"/>
              <a:t>举国体制</a:t>
            </a:r>
            <a:r>
              <a:rPr lang="zh-CN" altLang="en-US" sz="2800" b="1" dirty="0">
                <a:solidFill>
                  <a:schemeClr val="tx1"/>
                </a:solidFill>
                <a:latin typeface="Arial" panose="020B0604020202020204" pitchFamily="34" charset="0"/>
                <a:ea typeface="方正超粗黑简体" pitchFamily="2" charset="-122"/>
              </a:rPr>
              <a:t>统一富国和强军两大目标！</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ctrTitle"/>
          </p:nvPr>
        </p:nvSpPr>
        <p:spPr/>
        <p:txBody>
          <a:bodyPr vert="horz" wrap="square" lIns="91440" tIns="45720" rIns="91440" bIns="45720" anchor="ctr" anchorCtr="0"/>
          <a:lstStyle/>
          <a:p>
            <a:pPr eaLnBrk="1" hangingPunct="1">
              <a:buClrTx/>
              <a:buSzTx/>
              <a:buFontTx/>
            </a:pPr>
            <a:r>
              <a:rPr lang="en-US" altLang="zh-CN" dirty="0"/>
              <a:t>G wh k l  l </a:t>
            </a:r>
          </a:p>
        </p:txBody>
      </p:sp>
      <p:sp>
        <p:nvSpPr>
          <p:cNvPr id="54274" name="Rectangle 3"/>
          <p:cNvSpPr>
            <a:spLocks noGrp="1"/>
          </p:cNvSpPr>
          <p:nvPr>
            <p:ph type="subTitle" idx="1"/>
          </p:nvPr>
        </p:nvSpPr>
        <p:spPr/>
        <p:txBody>
          <a:bodyPr vert="horz" wrap="square" lIns="91440" tIns="45720" rIns="91440" bIns="45720" anchor="t" anchorCtr="0"/>
          <a:lstStyle/>
          <a:p>
            <a:pPr eaLnBrk="1" hangingPunct="1">
              <a:buClrTx/>
              <a:buSzTx/>
              <a:buFontTx/>
            </a:pPr>
            <a:endParaRPr lang="zh-CN" altLang="zh-CN" dirty="0">
              <a:latin typeface="+mn-lt"/>
              <a:ea typeface="宋体" panose="02010600030101010101" pitchFamily="2" charset="-122"/>
              <a:cs typeface="+mn-cs"/>
            </a:endParaRPr>
          </a:p>
        </p:txBody>
      </p:sp>
      <p:pic>
        <p:nvPicPr>
          <p:cNvPr id="54275" name="Picture 4"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54276" name="Text Box 5"/>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二、国防动员的基本领域</a:t>
            </a:r>
          </a:p>
        </p:txBody>
      </p:sp>
      <p:pic>
        <p:nvPicPr>
          <p:cNvPr id="54277" name="Picture 7" descr="A08"/>
          <p:cNvPicPr>
            <a:picLocks noChangeAspect="1"/>
          </p:cNvPicPr>
          <p:nvPr/>
        </p:nvPicPr>
        <p:blipFill>
          <a:blip r:embed="rId3"/>
          <a:stretch>
            <a:fillRect/>
          </a:stretch>
        </p:blipFill>
        <p:spPr>
          <a:xfrm>
            <a:off x="0" y="0"/>
            <a:ext cx="9144000" cy="6858000"/>
          </a:xfrm>
          <a:prstGeom prst="rect">
            <a:avLst/>
          </a:prstGeom>
          <a:noFill/>
          <a:ln w="9525">
            <a:noFill/>
          </a:ln>
        </p:spPr>
      </p:pic>
      <p:sp>
        <p:nvSpPr>
          <p:cNvPr id="54278" name="Text Box 9"/>
          <p:cNvSpPr txBox="1"/>
          <p:nvPr/>
        </p:nvSpPr>
        <p:spPr>
          <a:xfrm>
            <a:off x="2555875" y="0"/>
            <a:ext cx="3925888" cy="604838"/>
          </a:xfrm>
          <a:prstGeom prst="rect">
            <a:avLst/>
          </a:prstGeom>
          <a:noFill/>
          <a:ln w="9525">
            <a:noFill/>
          </a:ln>
          <a:effectLst>
            <a:outerShdw dist="35921" dir="2699999" algn="ctr" rotWithShape="0">
              <a:schemeClr val="tx1"/>
            </a:outerShdw>
          </a:effectLst>
        </p:spPr>
        <p:txBody>
          <a:bodyPr anchor="t" anchorCtr="0">
            <a:spAutoFit/>
          </a:bodyPr>
          <a:lstStyle/>
          <a:p>
            <a:pPr>
              <a:lnSpc>
                <a:spcPct val="120000"/>
              </a:lnSpc>
              <a:spcBef>
                <a:spcPct val="50000"/>
              </a:spcBef>
              <a:buSzTx/>
              <a:buFont typeface="Arial" panose="020B0604020202020204" pitchFamily="34" charset="0"/>
            </a:pPr>
            <a:r>
              <a:rPr lang="zh-CN" altLang="en-US" sz="2800">
                <a:solidFill>
                  <a:srgbClr val="FFFF00"/>
                </a:solidFill>
                <a:latin typeface="方正超粗黑简体" pitchFamily="2" charset="-122"/>
                <a:ea typeface="方正超粗黑简体" pitchFamily="2" charset="-122"/>
              </a:rPr>
              <a:t>国防动员的功能 </a:t>
            </a:r>
          </a:p>
        </p:txBody>
      </p:sp>
      <p:sp>
        <p:nvSpPr>
          <p:cNvPr id="52232" name="Rectangle 10"/>
          <p:cNvSpPr>
            <a:spLocks noChangeArrowheads="1"/>
          </p:cNvSpPr>
          <p:nvPr/>
        </p:nvSpPr>
        <p:spPr bwMode="auto">
          <a:xfrm>
            <a:off x="755650" y="1282700"/>
            <a:ext cx="7632700" cy="3387725"/>
          </a:xfrm>
          <a:prstGeom prst="rect">
            <a:avLst/>
          </a:prstGeom>
          <a:noFill/>
          <a:ln w="12700">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600" b="0" i="0" u="none" strike="noStrike" kern="1200" cap="none" spc="0" normalizeH="0" baseline="0" noProof="0">
                <a:ln>
                  <a:noFill/>
                </a:ln>
                <a:solidFill>
                  <a:schemeClr val="bg1"/>
                </a:solidFill>
                <a:effectLst/>
                <a:uLnTx/>
                <a:uFillTx/>
                <a:latin typeface="方正超粗黑简体" pitchFamily="2" charset="-122"/>
                <a:ea typeface="方正超粗黑简体" pitchFamily="2" charset="-122"/>
                <a:cs typeface="+mn-cs"/>
              </a:rPr>
              <a:t>      </a:t>
            </a:r>
            <a:r>
              <a:rPr kumimoji="0" lang="zh-CN" altLang="en-US" sz="3600" b="0" i="0" u="none" strike="noStrike" kern="1200" cap="none" spc="0" normalizeH="0" baseline="0" noProof="0">
                <a:ln>
                  <a:noFill/>
                </a:ln>
                <a:solidFill>
                  <a:srgbClr val="FFFF00"/>
                </a:solidFill>
                <a:effectLst/>
                <a:uLnTx/>
                <a:uFillTx/>
                <a:latin typeface="方正超粗黑简体" pitchFamily="2" charset="-122"/>
                <a:ea typeface="方正超粗黑简体" pitchFamily="2" charset="-122"/>
                <a:cs typeface="+mn-cs"/>
              </a:rPr>
              <a:t>小结</a:t>
            </a:r>
            <a:r>
              <a:rPr kumimoji="0" lang="zh-CN" altLang="en-US" sz="3600" b="0" i="0" u="none" strike="noStrike" kern="1200" cap="none" spc="0" normalizeH="0" baseline="0" noProof="0">
                <a:ln>
                  <a:noFill/>
                </a:ln>
                <a:solidFill>
                  <a:schemeClr val="bg1"/>
                </a:solidFill>
                <a:effectLst/>
                <a:uLnTx/>
                <a:uFillTx/>
                <a:latin typeface="方正超粗黑简体" pitchFamily="2" charset="-122"/>
                <a:ea typeface="方正超粗黑简体" pitchFamily="2" charset="-122"/>
                <a:cs typeface="+mn-cs"/>
              </a:rPr>
              <a:t>：国防动员是维护国家安全与发展重要的战略举措。</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0" i="0" u="none" strike="noStrike" kern="1200" cap="none" spc="0" normalizeH="0" baseline="0" noProof="0">
                <a:ln>
                  <a:noFill/>
                </a:ln>
                <a:solidFill>
                  <a:schemeClr val="bg1"/>
                </a:solidFill>
                <a:effectLst/>
                <a:uLnTx/>
                <a:uFillTx/>
                <a:latin typeface="方正超粗黑简体" pitchFamily="2" charset="-122"/>
                <a:ea typeface="方正超粗黑简体" pitchFamily="2" charset="-122"/>
                <a:cs typeface="+mn-cs"/>
              </a:rPr>
              <a:t>      无论是应对战争威胁，还是应对紧急突发事件，服务于国家经济建设，促进国家的长远发展，都离不开国防动员。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ctrTitle"/>
          </p:nvPr>
        </p:nvSpPr>
        <p:spPr/>
        <p:txBody>
          <a:bodyPr vert="horz" wrap="square" lIns="91440" tIns="45720" rIns="91440" bIns="45720" anchor="ctr" anchorCtr="0"/>
          <a:lstStyle/>
          <a:p>
            <a:pPr eaLnBrk="1" hangingPunct="1">
              <a:buClrTx/>
              <a:buSzTx/>
              <a:buFontTx/>
            </a:pPr>
            <a:r>
              <a:rPr lang="en-US" altLang="zh-CN" dirty="0"/>
              <a:t>G wh k l  l </a:t>
            </a:r>
          </a:p>
        </p:txBody>
      </p:sp>
      <p:sp>
        <p:nvSpPr>
          <p:cNvPr id="55298" name="Rectangle 3"/>
          <p:cNvSpPr>
            <a:spLocks noGrp="1"/>
          </p:cNvSpPr>
          <p:nvPr>
            <p:ph type="subTitle" idx="1"/>
          </p:nvPr>
        </p:nvSpPr>
        <p:spPr/>
        <p:txBody>
          <a:bodyPr vert="horz" wrap="square" lIns="91440" tIns="45720" rIns="91440" bIns="45720" anchor="t" anchorCtr="0"/>
          <a:lstStyle/>
          <a:p>
            <a:pPr eaLnBrk="1" hangingPunct="1">
              <a:buClrTx/>
              <a:buSzTx/>
              <a:buFontTx/>
            </a:pPr>
            <a:endParaRPr lang="zh-CN" altLang="zh-CN" dirty="0">
              <a:latin typeface="+mn-lt"/>
              <a:ea typeface="宋体" panose="02010600030101010101" pitchFamily="2" charset="-122"/>
              <a:cs typeface="+mn-cs"/>
            </a:endParaRPr>
          </a:p>
        </p:txBody>
      </p:sp>
      <p:pic>
        <p:nvPicPr>
          <p:cNvPr id="55299" name="Picture 4"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55300" name="Text Box 5"/>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二、国防动员的基本领域</a:t>
            </a:r>
          </a:p>
        </p:txBody>
      </p:sp>
      <p:pic>
        <p:nvPicPr>
          <p:cNvPr id="55301" name="Picture 6" descr="A08"/>
          <p:cNvPicPr>
            <a:picLocks noChangeAspect="1"/>
          </p:cNvPicPr>
          <p:nvPr/>
        </p:nvPicPr>
        <p:blipFill>
          <a:blip r:embed="rId3"/>
          <a:stretch>
            <a:fillRect/>
          </a:stretch>
        </p:blipFill>
        <p:spPr>
          <a:xfrm>
            <a:off x="0" y="0"/>
            <a:ext cx="9144000" cy="6858000"/>
          </a:xfrm>
          <a:prstGeom prst="rect">
            <a:avLst/>
          </a:prstGeom>
          <a:noFill/>
          <a:ln w="9525">
            <a:noFill/>
          </a:ln>
        </p:spPr>
      </p:pic>
      <p:sp>
        <p:nvSpPr>
          <p:cNvPr id="50183" name="WordArt 7"/>
          <p:cNvSpPr>
            <a:spLocks noTextEdit="1"/>
          </p:cNvSpPr>
          <p:nvPr/>
        </p:nvSpPr>
        <p:spPr>
          <a:xfrm>
            <a:off x="1000125" y="1000125"/>
            <a:ext cx="6767513" cy="1006475"/>
          </a:xfrm>
          <a:prstGeom prst="rect">
            <a:avLst/>
          </a:prstGeom>
        </p:spPr>
        <p:txBody>
          <a:bodyPr wrap="none" fromWordArt="1">
            <a:prstTxWarp prst="textPlain">
              <a:avLst>
                <a:gd name="adj" fmla="val 50000"/>
              </a:avLst>
            </a:prstTxWarp>
            <a:normAutofit/>
          </a:bodyPr>
          <a:lstStyle/>
          <a:p>
            <a:pPr algn="ctr"/>
            <a:r>
              <a:rPr lang="zh-CN" altLang="en-US" sz="3600">
                <a:ln w="9525" cap="flat" cmpd="sng">
                  <a:solidFill>
                    <a:schemeClr val="tx1"/>
                  </a:solidFill>
                  <a:prstDash val="solid"/>
                  <a:round/>
                  <a:headEnd type="none" w="med" len="med"/>
                  <a:tailEnd type="none" w="med" len="med"/>
                </a:ln>
                <a:gradFill rotWithShape="1">
                  <a:gsLst>
                    <a:gs pos="0">
                      <a:srgbClr val="FFFF00"/>
                    </a:gs>
                    <a:gs pos="100000">
                      <a:srgbClr val="FF9933"/>
                    </a:gs>
                  </a:gsLst>
                  <a:path path="rect">
                    <a:fillToRect l="50000" t="50000" r="50000" b="50000"/>
                  </a:path>
                  <a:tileRect/>
                </a:gradFill>
                <a:effectLst>
                  <a:outerShdw dist="35921" dir="2699999" algn="ctr" rotWithShape="0">
                    <a:schemeClr val="tx1">
                      <a:alpha val="79999"/>
                    </a:schemeClr>
                  </a:outerShdw>
                </a:effectLst>
                <a:latin typeface="方正超粗黑简体" charset="0"/>
                <a:ea typeface="方正超粗黑简体" charset="0"/>
              </a:rPr>
              <a:t>二、国防动员的基本内容</a:t>
            </a:r>
          </a:p>
        </p:txBody>
      </p:sp>
      <p:sp>
        <p:nvSpPr>
          <p:cNvPr id="55303" name="文本框 1"/>
          <p:cNvSpPr txBox="1"/>
          <p:nvPr/>
        </p:nvSpPr>
        <p:spPr>
          <a:xfrm>
            <a:off x="685800" y="6021388"/>
            <a:ext cx="1108075" cy="369887"/>
          </a:xfrm>
          <a:prstGeom prst="rect">
            <a:avLst/>
          </a:prstGeom>
          <a:noFill/>
          <a:ln w="9525">
            <a:noFill/>
          </a:ln>
        </p:spPr>
        <p:txBody>
          <a:bodyPr wrap="none" anchor="t" anchorCtr="0">
            <a:spAutoFit/>
          </a:bodyPr>
          <a:lstStyle/>
          <a:p>
            <a:pPr>
              <a:buFont typeface="Arial" panose="020B0604020202020204" pitchFamily="34" charset="0"/>
            </a:pPr>
            <a:r>
              <a:rPr lang="zh-CN" altLang="en-US" dirty="0">
                <a:solidFill>
                  <a:schemeClr val="bg1"/>
                </a:solidFill>
                <a:latin typeface="Arial" panose="020B0604020202020204" pitchFamily="34" charset="0"/>
                <a:ea typeface="方正超粗黑简体" pitchFamily="2" charset="-122"/>
              </a:rPr>
              <a:t>第二节课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183"/>
                                        </p:tgtEl>
                                        <p:attrNameLst>
                                          <p:attrName>style.visibility</p:attrName>
                                        </p:attrNameLst>
                                      </p:cBhvr>
                                      <p:to>
                                        <p:strVal val="visible"/>
                                      </p:to>
                                    </p:set>
                                    <p:animEffect transition="in" filter="wipe(left)">
                                      <p:cBhvr>
                                        <p:cTn id="7" dur="500"/>
                                        <p:tgtEl>
                                          <p:spTgt spid="50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56322"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
        <p:nvSpPr>
          <p:cNvPr id="56323" name="Text Box 4"/>
          <p:cNvSpPr txBox="1"/>
          <p:nvPr/>
        </p:nvSpPr>
        <p:spPr>
          <a:xfrm>
            <a:off x="755650" y="2347913"/>
            <a:ext cx="671513" cy="2016125"/>
          </a:xfrm>
          <a:prstGeom prst="rect">
            <a:avLst/>
          </a:prstGeom>
          <a:noFill/>
          <a:ln w="12700">
            <a:noFill/>
          </a:ln>
          <a:effectLst>
            <a:outerShdw dist="35921" dir="2699999" algn="ctr" rotWithShape="0">
              <a:schemeClr val="tx1"/>
            </a:outerShdw>
          </a:effectLst>
        </p:spPr>
        <p:txBody>
          <a:bodyPr vert="eaVert" anchor="t" anchorCtr="0">
            <a:spAutoFit/>
          </a:bodyPr>
          <a:lstStyle/>
          <a:p>
            <a:pPr>
              <a:spcBef>
                <a:spcPct val="50000"/>
              </a:spcBef>
              <a:buSzTx/>
              <a:buFont typeface="Arial" panose="020B0604020202020204" pitchFamily="34" charset="0"/>
            </a:pPr>
            <a:r>
              <a:rPr lang="zh-CN" altLang="en-US" sz="3200">
                <a:solidFill>
                  <a:srgbClr val="FFFF00"/>
                </a:solidFill>
                <a:latin typeface="Arial" panose="020B0604020202020204" pitchFamily="34" charset="0"/>
                <a:ea typeface="方正超粗黑简体" pitchFamily="2" charset="-122"/>
              </a:rPr>
              <a:t>国防动员</a:t>
            </a:r>
          </a:p>
        </p:txBody>
      </p:sp>
      <p:sp>
        <p:nvSpPr>
          <p:cNvPr id="56324" name="Text Box 5"/>
          <p:cNvSpPr txBox="1"/>
          <p:nvPr/>
        </p:nvSpPr>
        <p:spPr>
          <a:xfrm>
            <a:off x="2124075" y="0"/>
            <a:ext cx="3673475" cy="561975"/>
          </a:xfrm>
          <a:prstGeom prst="rect">
            <a:avLst/>
          </a:prstGeom>
          <a:noFill/>
          <a:ln w="9525">
            <a:noFill/>
          </a:ln>
          <a:effectLst>
            <a:outerShdw dist="25400" dir="5400000"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国防动员的基本内容 </a:t>
            </a:r>
          </a:p>
        </p:txBody>
      </p:sp>
      <p:sp>
        <p:nvSpPr>
          <p:cNvPr id="56325" name="Text Box 6"/>
          <p:cNvSpPr txBox="1"/>
          <p:nvPr/>
        </p:nvSpPr>
        <p:spPr>
          <a:xfrm>
            <a:off x="2195513" y="2060575"/>
            <a:ext cx="28797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武装力量动员 </a:t>
            </a:r>
          </a:p>
        </p:txBody>
      </p:sp>
      <p:sp>
        <p:nvSpPr>
          <p:cNvPr id="56326" name="Text Box 7"/>
          <p:cNvSpPr txBox="1"/>
          <p:nvPr/>
        </p:nvSpPr>
        <p:spPr>
          <a:xfrm>
            <a:off x="2195513" y="2925763"/>
            <a:ext cx="24479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国民经济动员 </a:t>
            </a:r>
          </a:p>
        </p:txBody>
      </p:sp>
      <p:sp>
        <p:nvSpPr>
          <p:cNvPr id="56327" name="Text Box 8"/>
          <p:cNvSpPr txBox="1"/>
          <p:nvPr/>
        </p:nvSpPr>
        <p:spPr>
          <a:xfrm>
            <a:off x="2195513" y="3789363"/>
            <a:ext cx="28797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人民防空动员 </a:t>
            </a:r>
          </a:p>
        </p:txBody>
      </p:sp>
      <p:sp>
        <p:nvSpPr>
          <p:cNvPr id="251913" name="Text Box 9"/>
          <p:cNvSpPr txBox="1"/>
          <p:nvPr/>
        </p:nvSpPr>
        <p:spPr>
          <a:xfrm>
            <a:off x="2195513" y="1196975"/>
            <a:ext cx="2879725" cy="5905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rgbClr val="FFFF00"/>
                </a:solidFill>
                <a:latin typeface="Times New Roman" panose="02020603050405020304" pitchFamily="18" charset="0"/>
                <a:ea typeface="方正超粗黑简体" pitchFamily="2" charset="-122"/>
              </a:rPr>
              <a:t>政治动员 </a:t>
            </a:r>
          </a:p>
        </p:txBody>
      </p:sp>
      <p:sp>
        <p:nvSpPr>
          <p:cNvPr id="56329" name="Line 10"/>
          <p:cNvSpPr/>
          <p:nvPr/>
        </p:nvSpPr>
        <p:spPr>
          <a:xfrm>
            <a:off x="1476375" y="3213100"/>
            <a:ext cx="431800" cy="0"/>
          </a:xfrm>
          <a:prstGeom prst="line">
            <a:avLst/>
          </a:prstGeom>
          <a:ln w="31750" cap="flat" cmpd="sng">
            <a:solidFill>
              <a:srgbClr val="FFFF00"/>
            </a:solidFill>
            <a:prstDash val="solid"/>
            <a:round/>
            <a:headEnd type="none" w="med" len="med"/>
            <a:tailEnd type="none" w="med" len="med"/>
          </a:ln>
        </p:spPr>
      </p:sp>
      <p:sp>
        <p:nvSpPr>
          <p:cNvPr id="56330" name="Line 11"/>
          <p:cNvSpPr/>
          <p:nvPr/>
        </p:nvSpPr>
        <p:spPr>
          <a:xfrm>
            <a:off x="1908175" y="1557338"/>
            <a:ext cx="0" cy="3311525"/>
          </a:xfrm>
          <a:prstGeom prst="line">
            <a:avLst/>
          </a:prstGeom>
          <a:ln w="28575" cap="flat" cmpd="sng">
            <a:solidFill>
              <a:srgbClr val="FFFF00"/>
            </a:solidFill>
            <a:prstDash val="solid"/>
            <a:round/>
            <a:headEnd type="none" w="med" len="med"/>
            <a:tailEnd type="none" w="med" len="med"/>
          </a:ln>
        </p:spPr>
      </p:sp>
      <p:sp>
        <p:nvSpPr>
          <p:cNvPr id="56331" name="Line 12"/>
          <p:cNvSpPr/>
          <p:nvPr/>
        </p:nvSpPr>
        <p:spPr>
          <a:xfrm>
            <a:off x="1908175" y="1557338"/>
            <a:ext cx="215900" cy="0"/>
          </a:xfrm>
          <a:prstGeom prst="line">
            <a:avLst/>
          </a:prstGeom>
          <a:ln w="28575" cap="flat" cmpd="sng">
            <a:solidFill>
              <a:srgbClr val="FFFF00"/>
            </a:solidFill>
            <a:prstDash val="solid"/>
            <a:round/>
            <a:headEnd type="none" w="med" len="med"/>
            <a:tailEnd type="none" w="med" len="med"/>
          </a:ln>
        </p:spPr>
      </p:sp>
      <p:sp>
        <p:nvSpPr>
          <p:cNvPr id="56332" name="Line 13"/>
          <p:cNvSpPr/>
          <p:nvPr/>
        </p:nvSpPr>
        <p:spPr>
          <a:xfrm>
            <a:off x="1908175" y="4076700"/>
            <a:ext cx="215900" cy="0"/>
          </a:xfrm>
          <a:prstGeom prst="line">
            <a:avLst/>
          </a:prstGeom>
          <a:ln w="28575" cap="flat" cmpd="sng">
            <a:solidFill>
              <a:srgbClr val="FFFF00"/>
            </a:solidFill>
            <a:prstDash val="solid"/>
            <a:round/>
            <a:headEnd type="none" w="med" len="med"/>
            <a:tailEnd type="none" w="med" len="med"/>
          </a:ln>
        </p:spPr>
      </p:sp>
      <p:sp>
        <p:nvSpPr>
          <p:cNvPr id="56333" name="Line 14"/>
          <p:cNvSpPr/>
          <p:nvPr/>
        </p:nvSpPr>
        <p:spPr>
          <a:xfrm>
            <a:off x="1908175" y="3213100"/>
            <a:ext cx="215900" cy="0"/>
          </a:xfrm>
          <a:prstGeom prst="line">
            <a:avLst/>
          </a:prstGeom>
          <a:ln w="28575" cap="flat" cmpd="sng">
            <a:solidFill>
              <a:srgbClr val="FFFF00"/>
            </a:solidFill>
            <a:prstDash val="solid"/>
            <a:round/>
            <a:headEnd type="none" w="med" len="med"/>
            <a:tailEnd type="none" w="med" len="med"/>
          </a:ln>
        </p:spPr>
      </p:sp>
      <p:sp>
        <p:nvSpPr>
          <p:cNvPr id="56334" name="Line 15"/>
          <p:cNvSpPr/>
          <p:nvPr/>
        </p:nvSpPr>
        <p:spPr>
          <a:xfrm>
            <a:off x="1908175" y="2349500"/>
            <a:ext cx="215900" cy="0"/>
          </a:xfrm>
          <a:prstGeom prst="line">
            <a:avLst/>
          </a:prstGeom>
          <a:ln w="28575" cap="flat" cmpd="sng">
            <a:solidFill>
              <a:srgbClr val="FFFF00"/>
            </a:solidFill>
            <a:prstDash val="solid"/>
            <a:round/>
            <a:headEnd type="none" w="med" len="med"/>
            <a:tailEnd type="none" w="med" len="med"/>
          </a:ln>
        </p:spPr>
      </p:sp>
      <p:sp>
        <p:nvSpPr>
          <p:cNvPr id="251920" name="Text Box 16"/>
          <p:cNvSpPr txBox="1"/>
          <p:nvPr/>
        </p:nvSpPr>
        <p:spPr>
          <a:xfrm>
            <a:off x="2195513" y="4581525"/>
            <a:ext cx="2879725" cy="5270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交通运输动员 </a:t>
            </a:r>
          </a:p>
        </p:txBody>
      </p:sp>
      <p:sp>
        <p:nvSpPr>
          <p:cNvPr id="56336" name="Line 17"/>
          <p:cNvSpPr/>
          <p:nvPr/>
        </p:nvSpPr>
        <p:spPr>
          <a:xfrm>
            <a:off x="1908175" y="4868863"/>
            <a:ext cx="215900" cy="0"/>
          </a:xfrm>
          <a:prstGeom prst="line">
            <a:avLst/>
          </a:prstGeom>
          <a:ln w="28575" cap="flat" cmpd="sng">
            <a:solidFill>
              <a:srgbClr val="FFFF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51913"/>
                                        </p:tgtEl>
                                        <p:attrNameLst>
                                          <p:attrName>style.color</p:attrName>
                                        </p:attrNameLst>
                                      </p:cBhvr>
                                      <p:to>
                                        <a:schemeClr val="bg1"/>
                                      </p:to>
                                    </p:animClr>
                                  </p:childTnLst>
                                </p:cTn>
                              </p:par>
                              <p:par>
                                <p:cTn id="7" presetID="3" presetClass="emph" presetSubtype="2" fill="hold" grpId="0" nodeType="withEffect">
                                  <p:stCondLst>
                                    <p:cond delay="0"/>
                                  </p:stCondLst>
                                  <p:childTnLst>
                                    <p:animClr clrSpc="rgb" dir="cw">
                                      <p:cBhvr override="childStyle">
                                        <p:cTn id="8" dur="500" fill="hold"/>
                                        <p:tgtEl>
                                          <p:spTgt spid="251920"/>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p:bldP spid="2519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57346"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
        <p:nvSpPr>
          <p:cNvPr id="57347" name="Text Box 5"/>
          <p:cNvSpPr txBox="1"/>
          <p:nvPr/>
        </p:nvSpPr>
        <p:spPr>
          <a:xfrm>
            <a:off x="2124075" y="0"/>
            <a:ext cx="3673475" cy="561975"/>
          </a:xfrm>
          <a:prstGeom prst="rect">
            <a:avLst/>
          </a:prstGeom>
          <a:noFill/>
          <a:ln w="9525">
            <a:noFill/>
          </a:ln>
          <a:effectLst>
            <a:outerShdw dist="25400" dir="5400000"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国防动员的基本内容 </a:t>
            </a:r>
          </a:p>
        </p:txBody>
      </p:sp>
      <p:sp>
        <p:nvSpPr>
          <p:cNvPr id="18" name="矩形 17"/>
          <p:cNvSpPr/>
          <p:nvPr/>
        </p:nvSpPr>
        <p:spPr>
          <a:xfrm>
            <a:off x="857250" y="1214438"/>
            <a:ext cx="3786188" cy="708025"/>
          </a:xfrm>
          <a:prstGeom prst="rect">
            <a:avLst/>
          </a:prstGeom>
          <a:solidFill>
            <a:schemeClr val="bg1"/>
          </a:solidFill>
          <a:ln>
            <a:solidFill>
              <a:srgbClr val="00B050"/>
            </a:solidFill>
          </a:ln>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4000" b="1" i="0" u="none" strike="noStrike" kern="1200" cap="none" spc="0" normalizeH="0" baseline="0" noProof="1">
                <a:ln>
                  <a:noFill/>
                </a:ln>
                <a:solidFill>
                  <a:schemeClr val="tx1"/>
                </a:solidFill>
                <a:effectLst>
                  <a:outerShdw blurRad="38100" dist="38100" dir="2700000">
                    <a:srgbClr val="C0C0C0"/>
                  </a:outerShdw>
                </a:effectLst>
                <a:uLnTx/>
                <a:uFillTx/>
                <a:latin typeface="Arial" panose="020B0604020202020204" pitchFamily="34" charset="0"/>
                <a:ea typeface="黑体" panose="02010609060101010101" charset="-122"/>
                <a:cs typeface="+mn-cs"/>
                <a:sym typeface="宋体" panose="02010600030101010101" pitchFamily="2" charset="-122"/>
              </a:rPr>
              <a:t>（一）政治动员</a:t>
            </a:r>
          </a:p>
        </p:txBody>
      </p:sp>
      <p:sp>
        <p:nvSpPr>
          <p:cNvPr id="19" name="Text Box 4"/>
          <p:cNvSpPr txBox="1">
            <a:spLocks noChangeArrowheads="1"/>
          </p:cNvSpPr>
          <p:nvPr/>
        </p:nvSpPr>
        <p:spPr bwMode="auto">
          <a:xfrm>
            <a:off x="571500" y="2214563"/>
            <a:ext cx="7920038" cy="2657475"/>
          </a:xfrm>
          <a:prstGeom prst="rect">
            <a:avLst/>
          </a:prstGeom>
          <a:noFill/>
          <a:ln w="9525">
            <a:noFill/>
            <a:miter lim="800000"/>
          </a:ln>
          <a:effectLst/>
        </p:spPr>
        <p:txBody>
          <a:bodyPr>
            <a:spAutoFit/>
          </a:bodyPr>
          <a:lstStyle/>
          <a:p>
            <a:pPr marR="0" algn="ctr" defTabSz="914400">
              <a:lnSpc>
                <a:spcPct val="150000"/>
              </a:lnSpc>
              <a:buClrTx/>
              <a:buSzTx/>
              <a:buFont typeface="Arial" panose="020B0604020202020204" pitchFamily="34" charset="0"/>
              <a:defRPr/>
            </a:pPr>
            <a:r>
              <a:rPr kumimoji="0" lang="en-US" altLang="zh-CN" sz="2800" b="1" kern="1200" cap="none" spc="0" normalizeH="0" baseline="0" noProof="1">
                <a:solidFill>
                  <a:schemeClr val="bg1"/>
                </a:solidFill>
                <a:effectLst>
                  <a:outerShdw blurRad="38100" dist="38100" dir="2700000">
                    <a:srgbClr val="C0C0C0"/>
                  </a:outerShdw>
                </a:effectLst>
                <a:latin typeface="Arial" panose="020B0604020202020204" pitchFamily="34" charset="0"/>
                <a:ea typeface="方正超粗黑简体" pitchFamily="2" charset="-122"/>
                <a:cs typeface="+mn-cs"/>
                <a:sym typeface="宋体" panose="02010600030101010101" pitchFamily="2" charset="-122"/>
              </a:rPr>
              <a:t>        </a:t>
            </a:r>
            <a:r>
              <a:rPr kumimoji="0" lang="zh-CN" altLang="en-US" sz="2800" b="1" kern="1200" cap="none" spc="0" normalizeH="0" baseline="0" noProof="1">
                <a:solidFill>
                  <a:schemeClr val="bg1"/>
                </a:solidFill>
                <a:effectLst>
                  <a:outerShdw blurRad="38100" dist="38100" dir="2700000">
                    <a:srgbClr val="C0C0C0"/>
                  </a:outerShdw>
                </a:effectLst>
                <a:latin typeface="Arial" panose="020B0604020202020204" pitchFamily="34" charset="0"/>
                <a:ea typeface="方正超粗黑简体" pitchFamily="2" charset="-122"/>
                <a:cs typeface="+mn-cs"/>
                <a:sym typeface="宋体" panose="02010600030101010101" pitchFamily="2" charset="-122"/>
              </a:rPr>
              <a:t>政治动员，是指国家为了进行战争而开展的宣传、教育、组织工作和外交活动。目的是激发军民的爱国热情，动员军队英勇作战，动员人民踊跃参军参战。</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3"/>
          <p:cNvSpPr/>
          <p:nvPr/>
        </p:nvSpPr>
        <p:spPr>
          <a:xfrm>
            <a:off x="0" y="0"/>
            <a:ext cx="9144000" cy="6858000"/>
          </a:xfrm>
          <a:prstGeom prst="rect">
            <a:avLst/>
          </a:prstGeom>
          <a:solidFill>
            <a:srgbClr val="990000"/>
          </a:solidFill>
          <a:ln w="9525"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Arial" panose="020B0604020202020204" pitchFamily="34" charset="0"/>
              <a:ea typeface="方正超粗黑简体" pitchFamily="2" charset="-122"/>
            </a:endParaRPr>
          </a:p>
        </p:txBody>
      </p:sp>
      <p:grpSp>
        <p:nvGrpSpPr>
          <p:cNvPr id="58370" name="Group 4"/>
          <p:cNvGrpSpPr/>
          <p:nvPr/>
        </p:nvGrpSpPr>
        <p:grpSpPr>
          <a:xfrm>
            <a:off x="0" y="0"/>
            <a:ext cx="9144000" cy="4941888"/>
            <a:chOff x="521" y="1253"/>
            <a:chExt cx="4763" cy="2767"/>
          </a:xfrm>
        </p:grpSpPr>
        <p:pic>
          <p:nvPicPr>
            <p:cNvPr id="58371" name="Picture 5" descr="49"/>
            <p:cNvPicPr>
              <a:picLocks noChangeAspect="1"/>
            </p:cNvPicPr>
            <p:nvPr/>
          </p:nvPicPr>
          <p:blipFill>
            <a:blip r:embed="rId4"/>
            <a:stretch>
              <a:fillRect/>
            </a:stretch>
          </p:blipFill>
          <p:spPr>
            <a:xfrm>
              <a:off x="521" y="1253"/>
              <a:ext cx="4763" cy="2398"/>
            </a:xfrm>
            <a:prstGeom prst="rect">
              <a:avLst/>
            </a:prstGeom>
            <a:noFill/>
            <a:ln w="9525">
              <a:noFill/>
            </a:ln>
            <a:effectLst>
              <a:outerShdw dist="53882" dir="2699999" algn="ctr" rotWithShape="0">
                <a:srgbClr val="000000"/>
              </a:outerShdw>
            </a:effectLst>
          </p:spPr>
        </p:pic>
        <p:sp>
          <p:nvSpPr>
            <p:cNvPr id="58372" name="WordArt 6"/>
            <p:cNvSpPr>
              <a:spLocks noTextEdit="1"/>
            </p:cNvSpPr>
            <p:nvPr/>
          </p:nvSpPr>
          <p:spPr>
            <a:xfrm>
              <a:off x="1565" y="3793"/>
              <a:ext cx="2676" cy="227"/>
            </a:xfrm>
            <a:prstGeom prst="rect">
              <a:avLst/>
            </a:prstGeom>
          </p:spPr>
          <p:txBody>
            <a:bodyPr wrap="none" fromWordArt="1">
              <a:prstTxWarp prst="textPlain">
                <a:avLst>
                  <a:gd name="adj" fmla="val 50000"/>
                </a:avLst>
              </a:prstTxWarp>
              <a:normAutofit fontScale="85000" lnSpcReduction="20000"/>
            </a:bodyPr>
            <a:lstStyle/>
            <a:p>
              <a:pPr algn="ctr"/>
              <a:endParaRPr lang="zh-CN" altLang="en-US" sz="2800" spc="560">
                <a:ln w="19050" cap="flat" cmpd="sng">
                  <a:solidFill>
                    <a:schemeClr val="bg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endParaRPr>
            </a:p>
          </p:txBody>
        </p:sp>
      </p:grpSp>
      <p:sp>
        <p:nvSpPr>
          <p:cNvPr id="15" name="WordArt 7"/>
          <p:cNvSpPr>
            <a:spLocks noChangeArrowheads="1" noChangeShapeType="1" noTextEdit="1"/>
          </p:cNvSpPr>
          <p:nvPr/>
        </p:nvSpPr>
        <p:spPr bwMode="auto">
          <a:xfrm>
            <a:off x="900057" y="4581525"/>
            <a:ext cx="7489825" cy="1655762"/>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0" cap="none" spc="0" normalizeH="0" baseline="0" noProof="0" dirty="0">
                <a:ln w="12700">
                  <a:noFill/>
                  <a:round/>
                </a:ln>
                <a:solidFill>
                  <a:schemeClr val="tx2"/>
                </a:solidFill>
                <a:effectLst/>
                <a:uLnTx/>
                <a:uFillTx/>
                <a:latin typeface="宋体" panose="02010600030101010101" pitchFamily="2" charset="-122"/>
                <a:ea typeface="宋体" panose="02010600030101010101" pitchFamily="2" charset="-122"/>
                <a:cs typeface="+mn-cs"/>
                <a:sym typeface="+mn-ea"/>
              </a:rPr>
              <a:t>    </a:t>
            </a:r>
            <a:r>
              <a:rPr kumimoji="0" lang="zh-CN" altLang="en-US" sz="3300" b="0" i="0" u="none" strike="noStrike" kern="10" cap="none" spc="0" normalizeH="0" baseline="0" noProof="0" dirty="0">
                <a:ln w="12700">
                  <a:noFill/>
                  <a:round/>
                </a:ln>
                <a:solidFill>
                  <a:srgbClr val="FFFF00"/>
                </a:solidFill>
                <a:effectLst/>
                <a:uLnTx/>
                <a:uFillTx/>
                <a:latin typeface="宋体" panose="02010600030101010101" pitchFamily="2" charset="-122"/>
                <a:ea typeface="宋体" panose="02010600030101010101" pitchFamily="2" charset="-122"/>
                <a:cs typeface="+mn-cs"/>
                <a:sym typeface="+mn-ea"/>
              </a:rPr>
              <a:t>战争的伟力之最深厚的根源存在于民众</a:t>
            </a: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300" b="0" i="0" u="none" strike="noStrike" kern="10" cap="none" spc="0" normalizeH="0" baseline="0" noProof="0" dirty="0">
                <a:ln w="12700">
                  <a:noFill/>
                  <a:round/>
                </a:ln>
                <a:solidFill>
                  <a:srgbClr val="FFFF00"/>
                </a:solidFill>
                <a:effectLst/>
                <a:uLnTx/>
                <a:uFillTx/>
                <a:latin typeface="宋体" panose="02010600030101010101" pitchFamily="2" charset="-122"/>
                <a:ea typeface="宋体" panose="02010600030101010101" pitchFamily="2" charset="-122"/>
                <a:cs typeface="+mn-cs"/>
                <a:sym typeface="+mn-ea"/>
              </a:rPr>
              <a:t>之中，动员了全国的老百姓，就造成了陷敌</a:t>
            </a: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300" b="0" i="0" u="none" strike="noStrike" kern="10" cap="none" spc="0" normalizeH="0" baseline="0" noProof="0" dirty="0">
                <a:ln w="12700">
                  <a:noFill/>
                  <a:round/>
                </a:ln>
                <a:solidFill>
                  <a:srgbClr val="FFFF00"/>
                </a:solidFill>
                <a:effectLst/>
                <a:uLnTx/>
                <a:uFillTx/>
                <a:latin typeface="宋体" panose="02010600030101010101" pitchFamily="2" charset="-122"/>
                <a:ea typeface="宋体" panose="02010600030101010101" pitchFamily="2" charset="-122"/>
                <a:cs typeface="+mn-cs"/>
                <a:sym typeface="+mn-ea"/>
              </a:rPr>
              <a:t>于灭顶之灾的汪洋大海。</a:t>
            </a:r>
          </a:p>
        </p:txBody>
      </p:sp>
      <p:sp>
        <p:nvSpPr>
          <p:cNvPr id="58374" name="矩形 2"/>
          <p:cNvSpPr/>
          <p:nvPr/>
        </p:nvSpPr>
        <p:spPr>
          <a:xfrm>
            <a:off x="3419475" y="44450"/>
            <a:ext cx="5724525" cy="4248150"/>
          </a:xfrm>
          <a:prstGeom prst="rect">
            <a:avLst/>
          </a:prstGeom>
          <a:solidFill>
            <a:srgbClr val="C00000"/>
          </a:solidFill>
          <a:ln w="12700">
            <a:noFill/>
          </a:ln>
        </p:spPr>
        <p:txBody>
          <a:bodyPr anchor="t" anchorCtr="0"/>
          <a:lstStyle/>
          <a:p>
            <a:pPr algn="ctr"/>
            <a:endParaRPr lang="zh-CN" altLang="en-US" dirty="0">
              <a:latin typeface="Arial" panose="020B0604020202020204" pitchFamily="34" charset="0"/>
              <a:ea typeface="方正超粗黑简体" pitchFamily="2" charset="-122"/>
            </a:endParaRPr>
          </a:p>
        </p:txBody>
      </p:sp>
      <p:pic>
        <p:nvPicPr>
          <p:cNvPr id="58376" name="图片 4"/>
          <p:cNvPicPr>
            <a:picLocks noChangeAspect="1"/>
          </p:cNvPicPr>
          <p:nvPr>
            <p:custDataLst>
              <p:tags r:id="rId1"/>
            </p:custDataLst>
          </p:nvPr>
        </p:nvPicPr>
        <p:blipFill>
          <a:blip r:embed="rId5"/>
          <a:stretch>
            <a:fillRect/>
          </a:stretch>
        </p:blipFill>
        <p:spPr>
          <a:xfrm>
            <a:off x="3419475" y="45085"/>
            <a:ext cx="5724525" cy="2286000"/>
          </a:xfrm>
          <a:prstGeom prst="rect">
            <a:avLst/>
          </a:prstGeom>
          <a:noFill/>
          <a:ln w="9525">
            <a:noFill/>
          </a:ln>
        </p:spPr>
      </p:pic>
      <p:sp>
        <p:nvSpPr>
          <p:cNvPr id="2" name="文本框 3"/>
          <p:cNvSpPr txBox="1"/>
          <p:nvPr>
            <p:custDataLst>
              <p:tags r:id="rId2"/>
            </p:custDataLst>
          </p:nvPr>
        </p:nvSpPr>
        <p:spPr>
          <a:xfrm>
            <a:off x="3539490" y="1845945"/>
            <a:ext cx="5368925" cy="2560955"/>
          </a:xfrm>
          <a:prstGeom prst="rect">
            <a:avLst/>
          </a:prstGeom>
          <a:noFill/>
          <a:ln w="9525">
            <a:noFill/>
          </a:ln>
        </p:spPr>
        <p:txBody>
          <a:bodyPr anchor="t" anchorCtr="0">
            <a:noAutofit/>
          </a:bodyPr>
          <a:lstStyle/>
          <a:p>
            <a:pPr marL="342900" indent="-342900">
              <a:lnSpc>
                <a:spcPct val="135000"/>
              </a:lnSpc>
            </a:pPr>
            <a:r>
              <a:rPr lang="zh-CN" altLang="en-US" sz="2800" dirty="0">
                <a:solidFill>
                  <a:srgbClr val="FFFF00"/>
                </a:solidFill>
                <a:latin typeface="Times New Roman" panose="02020603050405020304" pitchFamily="18" charset="0"/>
                <a:ea typeface="方正超粗黑简体" pitchFamily="2" charset="-122"/>
              </a:rPr>
              <a:t>最后一碗米，送去做军粮；</a:t>
            </a:r>
          </a:p>
          <a:p>
            <a:pPr marL="342900" indent="-342900">
              <a:lnSpc>
                <a:spcPct val="135000"/>
              </a:lnSpc>
            </a:pPr>
            <a:r>
              <a:rPr lang="zh-CN" altLang="en-US" sz="2800" dirty="0">
                <a:solidFill>
                  <a:srgbClr val="FFFF00"/>
                </a:solidFill>
                <a:latin typeface="Times New Roman" panose="02020603050405020304" pitchFamily="18" charset="0"/>
                <a:ea typeface="方正超粗黑简体" pitchFamily="2" charset="-122"/>
              </a:rPr>
              <a:t>最后一尺布，送去缝军装；</a:t>
            </a:r>
          </a:p>
          <a:p>
            <a:pPr marL="342900" indent="-342900">
              <a:lnSpc>
                <a:spcPct val="135000"/>
              </a:lnSpc>
            </a:pPr>
            <a:r>
              <a:rPr lang="zh-CN" altLang="en-US" sz="2800" dirty="0">
                <a:solidFill>
                  <a:srgbClr val="FFFF00"/>
                </a:solidFill>
                <a:latin typeface="Times New Roman" panose="02020603050405020304" pitchFamily="18" charset="0"/>
                <a:ea typeface="方正超粗黑简体" pitchFamily="2" charset="-122"/>
              </a:rPr>
              <a:t>最后老棉被，盖在担架上；</a:t>
            </a:r>
          </a:p>
          <a:p>
            <a:pPr marL="342900" indent="-342900">
              <a:lnSpc>
                <a:spcPct val="135000"/>
              </a:lnSpc>
            </a:pPr>
            <a:r>
              <a:rPr lang="zh-CN" altLang="en-US" sz="2800" dirty="0">
                <a:solidFill>
                  <a:srgbClr val="FFFF00"/>
                </a:solidFill>
                <a:latin typeface="Times New Roman" panose="02020603050405020304" pitchFamily="18" charset="0"/>
                <a:ea typeface="方正超粗黑简体" pitchFamily="2" charset="-122"/>
              </a:rPr>
              <a:t>最后亲骨肉，送去上战场。</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59394"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
        <p:nvSpPr>
          <p:cNvPr id="59395" name="Text Box 4"/>
          <p:cNvSpPr txBox="1"/>
          <p:nvPr/>
        </p:nvSpPr>
        <p:spPr>
          <a:xfrm>
            <a:off x="755650" y="2347913"/>
            <a:ext cx="671513" cy="2016125"/>
          </a:xfrm>
          <a:prstGeom prst="rect">
            <a:avLst/>
          </a:prstGeom>
          <a:noFill/>
          <a:ln w="12700">
            <a:noFill/>
          </a:ln>
          <a:effectLst>
            <a:outerShdw dist="35921" dir="2699999" algn="ctr" rotWithShape="0">
              <a:schemeClr val="tx1"/>
            </a:outerShdw>
          </a:effectLst>
        </p:spPr>
        <p:txBody>
          <a:bodyPr vert="eaVert" anchor="t" anchorCtr="0">
            <a:spAutoFit/>
          </a:bodyPr>
          <a:lstStyle/>
          <a:p>
            <a:pPr>
              <a:spcBef>
                <a:spcPct val="50000"/>
              </a:spcBef>
              <a:buSzTx/>
              <a:buFont typeface="Arial" panose="020B0604020202020204" pitchFamily="34" charset="0"/>
            </a:pPr>
            <a:r>
              <a:rPr lang="zh-CN" altLang="en-US" sz="3200">
                <a:solidFill>
                  <a:srgbClr val="FFFF00"/>
                </a:solidFill>
                <a:latin typeface="Arial" panose="020B0604020202020204" pitchFamily="34" charset="0"/>
                <a:ea typeface="方正超粗黑简体" pitchFamily="2" charset="-122"/>
              </a:rPr>
              <a:t>国防动员</a:t>
            </a:r>
          </a:p>
        </p:txBody>
      </p:sp>
      <p:sp>
        <p:nvSpPr>
          <p:cNvPr id="59396" name="Text Box 5"/>
          <p:cNvSpPr txBox="1"/>
          <p:nvPr/>
        </p:nvSpPr>
        <p:spPr>
          <a:xfrm>
            <a:off x="2124075" y="0"/>
            <a:ext cx="3673475" cy="561975"/>
          </a:xfrm>
          <a:prstGeom prst="rect">
            <a:avLst/>
          </a:prstGeom>
          <a:noFill/>
          <a:ln w="9525">
            <a:noFill/>
          </a:ln>
          <a:effectLst>
            <a:outerShdw dist="25400" dir="5400000"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国防动员的基本内容 </a:t>
            </a:r>
          </a:p>
        </p:txBody>
      </p:sp>
      <p:sp>
        <p:nvSpPr>
          <p:cNvPr id="59397" name="Text Box 6"/>
          <p:cNvSpPr txBox="1"/>
          <p:nvPr/>
        </p:nvSpPr>
        <p:spPr>
          <a:xfrm>
            <a:off x="2195513" y="2060575"/>
            <a:ext cx="2879725" cy="5905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rgbClr val="FFFF00"/>
                </a:solidFill>
                <a:latin typeface="Times New Roman" panose="02020603050405020304" pitchFamily="18" charset="0"/>
                <a:ea typeface="方正超粗黑简体" pitchFamily="2" charset="-122"/>
              </a:rPr>
              <a:t>武装力量动员 </a:t>
            </a:r>
          </a:p>
        </p:txBody>
      </p:sp>
      <p:sp>
        <p:nvSpPr>
          <p:cNvPr id="59398" name="Text Box 7"/>
          <p:cNvSpPr txBox="1"/>
          <p:nvPr/>
        </p:nvSpPr>
        <p:spPr>
          <a:xfrm>
            <a:off x="2195513" y="2925763"/>
            <a:ext cx="24479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国民经济动员 </a:t>
            </a:r>
          </a:p>
        </p:txBody>
      </p:sp>
      <p:sp>
        <p:nvSpPr>
          <p:cNvPr id="59399" name="Text Box 8"/>
          <p:cNvSpPr txBox="1"/>
          <p:nvPr/>
        </p:nvSpPr>
        <p:spPr>
          <a:xfrm>
            <a:off x="2195513" y="3789363"/>
            <a:ext cx="28797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人民防空动员 </a:t>
            </a:r>
          </a:p>
        </p:txBody>
      </p:sp>
      <p:sp>
        <p:nvSpPr>
          <p:cNvPr id="251913" name="Text Box 9"/>
          <p:cNvSpPr txBox="1"/>
          <p:nvPr/>
        </p:nvSpPr>
        <p:spPr>
          <a:xfrm>
            <a:off x="2195513" y="1196975"/>
            <a:ext cx="28797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政治动员 </a:t>
            </a:r>
          </a:p>
        </p:txBody>
      </p:sp>
      <p:sp>
        <p:nvSpPr>
          <p:cNvPr id="59401" name="Line 10"/>
          <p:cNvSpPr/>
          <p:nvPr/>
        </p:nvSpPr>
        <p:spPr>
          <a:xfrm>
            <a:off x="1476375" y="3213100"/>
            <a:ext cx="431800" cy="0"/>
          </a:xfrm>
          <a:prstGeom prst="line">
            <a:avLst/>
          </a:prstGeom>
          <a:ln w="31750" cap="flat" cmpd="sng">
            <a:solidFill>
              <a:srgbClr val="FFFF00"/>
            </a:solidFill>
            <a:prstDash val="solid"/>
            <a:round/>
            <a:headEnd type="none" w="med" len="med"/>
            <a:tailEnd type="none" w="med" len="med"/>
          </a:ln>
        </p:spPr>
      </p:sp>
      <p:sp>
        <p:nvSpPr>
          <p:cNvPr id="59402" name="Line 11"/>
          <p:cNvSpPr/>
          <p:nvPr/>
        </p:nvSpPr>
        <p:spPr>
          <a:xfrm>
            <a:off x="1908175" y="1557338"/>
            <a:ext cx="0" cy="3311525"/>
          </a:xfrm>
          <a:prstGeom prst="line">
            <a:avLst/>
          </a:prstGeom>
          <a:ln w="28575" cap="flat" cmpd="sng">
            <a:solidFill>
              <a:srgbClr val="FFFF00"/>
            </a:solidFill>
            <a:prstDash val="solid"/>
            <a:round/>
            <a:headEnd type="none" w="med" len="med"/>
            <a:tailEnd type="none" w="med" len="med"/>
          </a:ln>
        </p:spPr>
      </p:sp>
      <p:sp>
        <p:nvSpPr>
          <p:cNvPr id="59403" name="Line 12"/>
          <p:cNvSpPr/>
          <p:nvPr/>
        </p:nvSpPr>
        <p:spPr>
          <a:xfrm>
            <a:off x="1908175" y="1557338"/>
            <a:ext cx="215900" cy="0"/>
          </a:xfrm>
          <a:prstGeom prst="line">
            <a:avLst/>
          </a:prstGeom>
          <a:ln w="28575" cap="flat" cmpd="sng">
            <a:solidFill>
              <a:srgbClr val="FFFF00"/>
            </a:solidFill>
            <a:prstDash val="solid"/>
            <a:round/>
            <a:headEnd type="none" w="med" len="med"/>
            <a:tailEnd type="none" w="med" len="med"/>
          </a:ln>
        </p:spPr>
      </p:sp>
      <p:sp>
        <p:nvSpPr>
          <p:cNvPr id="59404" name="Line 13"/>
          <p:cNvSpPr/>
          <p:nvPr/>
        </p:nvSpPr>
        <p:spPr>
          <a:xfrm>
            <a:off x="1908175" y="4076700"/>
            <a:ext cx="215900" cy="0"/>
          </a:xfrm>
          <a:prstGeom prst="line">
            <a:avLst/>
          </a:prstGeom>
          <a:ln w="28575" cap="flat" cmpd="sng">
            <a:solidFill>
              <a:srgbClr val="FFFF00"/>
            </a:solidFill>
            <a:prstDash val="solid"/>
            <a:round/>
            <a:headEnd type="none" w="med" len="med"/>
            <a:tailEnd type="none" w="med" len="med"/>
          </a:ln>
        </p:spPr>
      </p:sp>
      <p:sp>
        <p:nvSpPr>
          <p:cNvPr id="59405" name="Line 14"/>
          <p:cNvSpPr/>
          <p:nvPr/>
        </p:nvSpPr>
        <p:spPr>
          <a:xfrm>
            <a:off x="1908175" y="3213100"/>
            <a:ext cx="215900" cy="0"/>
          </a:xfrm>
          <a:prstGeom prst="line">
            <a:avLst/>
          </a:prstGeom>
          <a:ln w="28575" cap="flat" cmpd="sng">
            <a:solidFill>
              <a:srgbClr val="FFFF00"/>
            </a:solidFill>
            <a:prstDash val="solid"/>
            <a:round/>
            <a:headEnd type="none" w="med" len="med"/>
            <a:tailEnd type="none" w="med" len="med"/>
          </a:ln>
        </p:spPr>
      </p:sp>
      <p:sp>
        <p:nvSpPr>
          <p:cNvPr id="59406" name="Line 15"/>
          <p:cNvSpPr/>
          <p:nvPr/>
        </p:nvSpPr>
        <p:spPr>
          <a:xfrm>
            <a:off x="1908175" y="2349500"/>
            <a:ext cx="215900" cy="0"/>
          </a:xfrm>
          <a:prstGeom prst="line">
            <a:avLst/>
          </a:prstGeom>
          <a:ln w="28575" cap="flat" cmpd="sng">
            <a:solidFill>
              <a:srgbClr val="FFFF00"/>
            </a:solidFill>
            <a:prstDash val="solid"/>
            <a:round/>
            <a:headEnd type="none" w="med" len="med"/>
            <a:tailEnd type="none" w="med" len="med"/>
          </a:ln>
        </p:spPr>
      </p:sp>
      <p:sp>
        <p:nvSpPr>
          <p:cNvPr id="251920" name="Text Box 16"/>
          <p:cNvSpPr txBox="1"/>
          <p:nvPr/>
        </p:nvSpPr>
        <p:spPr>
          <a:xfrm>
            <a:off x="2195513" y="4581525"/>
            <a:ext cx="2879725" cy="5270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交通运输动员 </a:t>
            </a:r>
          </a:p>
        </p:txBody>
      </p:sp>
      <p:sp>
        <p:nvSpPr>
          <p:cNvPr id="59408" name="Line 17"/>
          <p:cNvSpPr/>
          <p:nvPr/>
        </p:nvSpPr>
        <p:spPr>
          <a:xfrm>
            <a:off x="1908175" y="4868863"/>
            <a:ext cx="215900" cy="0"/>
          </a:xfrm>
          <a:prstGeom prst="line">
            <a:avLst/>
          </a:prstGeom>
          <a:ln w="28575" cap="flat" cmpd="sng">
            <a:solidFill>
              <a:srgbClr val="FFFF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51913"/>
                                        </p:tgtEl>
                                        <p:attrNameLst>
                                          <p:attrName>style.color</p:attrName>
                                        </p:attrNameLst>
                                      </p:cBhvr>
                                      <p:to>
                                        <a:schemeClr val="bg1"/>
                                      </p:to>
                                    </p:animClr>
                                  </p:childTnLst>
                                </p:cTn>
                              </p:par>
                              <p:par>
                                <p:cTn id="7" presetID="3" presetClass="emph" presetSubtype="2" fill="hold" grpId="0" nodeType="withEffect">
                                  <p:stCondLst>
                                    <p:cond delay="0"/>
                                  </p:stCondLst>
                                  <p:childTnLst>
                                    <p:animClr clrSpc="rgb" dir="cw">
                                      <p:cBhvr override="childStyle">
                                        <p:cTn id="8" dur="500" fill="hold"/>
                                        <p:tgtEl>
                                          <p:spTgt spid="251920"/>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p:bldP spid="2519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60418" name="Text Box 3"/>
          <p:cNvSpPr txBox="1"/>
          <p:nvPr/>
        </p:nvSpPr>
        <p:spPr>
          <a:xfrm>
            <a:off x="2700338" y="0"/>
            <a:ext cx="3671887" cy="561975"/>
          </a:xfrm>
          <a:prstGeom prst="rect">
            <a:avLst/>
          </a:prstGeom>
          <a:noFill/>
          <a:ln w="9525">
            <a:noFill/>
          </a:ln>
          <a:effectLst>
            <a:outerShdw dist="52363" dir="6242174"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武装力量动员 </a:t>
            </a:r>
          </a:p>
        </p:txBody>
      </p:sp>
      <p:graphicFrame>
        <p:nvGraphicFramePr>
          <p:cNvPr id="334852" name="Object 4"/>
          <p:cNvGraphicFramePr/>
          <p:nvPr/>
        </p:nvGraphicFramePr>
        <p:xfrm>
          <a:off x="900113" y="1125538"/>
          <a:ext cx="2447925" cy="1371600"/>
        </p:xfrm>
        <a:graphic>
          <a:graphicData uri="http://schemas.openxmlformats.org/presentationml/2006/ole">
            <mc:AlternateContent xmlns:mc="http://schemas.openxmlformats.org/markup-compatibility/2006">
              <mc:Choice xmlns:v="urn:schemas-microsoft-com:vml" Requires="v">
                <p:oleObj r:id="rId3" imgW="8356600" imgH="6350000" progId="Photoshop.Image.7">
                  <p:embed/>
                </p:oleObj>
              </mc:Choice>
              <mc:Fallback>
                <p:oleObj r:id="rId3" imgW="8356600" imgH="6350000" progId="Photoshop.Image.7">
                  <p:embed/>
                  <p:pic>
                    <p:nvPicPr>
                      <p:cNvPr id="0" name="图片 3078"/>
                      <p:cNvPicPr/>
                      <p:nvPr/>
                    </p:nvPicPr>
                    <p:blipFill>
                      <a:blip r:embed="rId4"/>
                      <a:stretch>
                        <a:fillRect/>
                      </a:stretch>
                    </p:blipFill>
                    <p:spPr>
                      <a:xfrm>
                        <a:off x="900113" y="1125538"/>
                        <a:ext cx="2447925" cy="1371600"/>
                      </a:xfrm>
                      <a:prstGeom prst="rect">
                        <a:avLst/>
                      </a:prstGeom>
                      <a:noFill/>
                      <a:ln w="38100">
                        <a:noFill/>
                        <a:miter/>
                      </a:ln>
                    </p:spPr>
                  </p:pic>
                </p:oleObj>
              </mc:Fallback>
            </mc:AlternateContent>
          </a:graphicData>
        </a:graphic>
      </p:graphicFrame>
      <p:graphicFrame>
        <p:nvGraphicFramePr>
          <p:cNvPr id="334853" name="Object 5"/>
          <p:cNvGraphicFramePr/>
          <p:nvPr/>
        </p:nvGraphicFramePr>
        <p:xfrm>
          <a:off x="900113" y="4581525"/>
          <a:ext cx="2436812" cy="1547813"/>
        </p:xfrm>
        <a:graphic>
          <a:graphicData uri="http://schemas.openxmlformats.org/presentationml/2006/ole">
            <mc:AlternateContent xmlns:mc="http://schemas.openxmlformats.org/markup-compatibility/2006">
              <mc:Choice xmlns:v="urn:schemas-microsoft-com:vml" Requires="v">
                <p:oleObj r:id="rId5" imgW="10566400" imgH="8255000" progId="Photoshop.Image.7">
                  <p:embed/>
                </p:oleObj>
              </mc:Choice>
              <mc:Fallback>
                <p:oleObj r:id="rId5" imgW="10566400" imgH="8255000" progId="Photoshop.Image.7">
                  <p:embed/>
                  <p:pic>
                    <p:nvPicPr>
                      <p:cNvPr id="0" name="图片 3077"/>
                      <p:cNvPicPr/>
                      <p:nvPr/>
                    </p:nvPicPr>
                    <p:blipFill>
                      <a:blip r:embed="rId6"/>
                      <a:stretch>
                        <a:fillRect/>
                      </a:stretch>
                    </p:blipFill>
                    <p:spPr>
                      <a:xfrm>
                        <a:off x="900113" y="4581525"/>
                        <a:ext cx="2436812" cy="1547813"/>
                      </a:xfrm>
                      <a:prstGeom prst="rect">
                        <a:avLst/>
                      </a:prstGeom>
                      <a:noFill/>
                      <a:ln w="38100">
                        <a:noFill/>
                        <a:miter/>
                      </a:ln>
                    </p:spPr>
                  </p:pic>
                </p:oleObj>
              </mc:Fallback>
            </mc:AlternateContent>
          </a:graphicData>
        </a:graphic>
      </p:graphicFrame>
      <p:sp>
        <p:nvSpPr>
          <p:cNvPr id="334854" name="Text Box 6" descr="“谢菲尔德”号 副本"/>
          <p:cNvSpPr txBox="1"/>
          <p:nvPr/>
        </p:nvSpPr>
        <p:spPr>
          <a:xfrm>
            <a:off x="3643313" y="1071563"/>
            <a:ext cx="5337175" cy="1373187"/>
          </a:xfrm>
          <a:prstGeom prst="rect">
            <a:avLst/>
          </a:prstGeom>
          <a:noFill/>
          <a:ln w="38100">
            <a:noFill/>
          </a:ln>
          <a:effectLst>
            <a:outerShdw dist="28398" dir="6993903"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rgbClr val="FFFF00"/>
                </a:solidFill>
                <a:latin typeface="方正超粗黑简体" pitchFamily="2" charset="-122"/>
                <a:ea typeface="方正超粗黑简体" pitchFamily="2" charset="-122"/>
              </a:rPr>
              <a:t>      </a:t>
            </a:r>
            <a:r>
              <a:rPr lang="zh-CN" altLang="en-US" sz="2800">
                <a:solidFill>
                  <a:srgbClr val="FFFF00"/>
                </a:solidFill>
                <a:latin typeface="方正超粗黑简体" pitchFamily="2" charset="-122"/>
                <a:ea typeface="方正超粗黑简体" pitchFamily="2" charset="-122"/>
              </a:rPr>
              <a:t>武装力量动员是国家为适应战争需要，扩充和调整军队及其他武装组织所进行的活动。</a:t>
            </a:r>
          </a:p>
        </p:txBody>
      </p:sp>
      <p:pic>
        <p:nvPicPr>
          <p:cNvPr id="334856" name="Picture 8"/>
          <p:cNvPicPr>
            <a:picLocks noChangeAspect="1"/>
          </p:cNvPicPr>
          <p:nvPr/>
        </p:nvPicPr>
        <p:blipFill>
          <a:blip r:embed="rId7"/>
          <a:stretch>
            <a:fillRect/>
          </a:stretch>
        </p:blipFill>
        <p:spPr>
          <a:xfrm>
            <a:off x="900113" y="2781300"/>
            <a:ext cx="2438400" cy="1457325"/>
          </a:xfrm>
          <a:prstGeom prst="rect">
            <a:avLst/>
          </a:prstGeom>
          <a:noFill/>
          <a:ln w="9525">
            <a:noFill/>
          </a:ln>
        </p:spPr>
      </p:pic>
      <p:sp>
        <p:nvSpPr>
          <p:cNvPr id="9" name="Text Box 8" descr="“谢菲尔德”号 副本"/>
          <p:cNvSpPr txBox="1"/>
          <p:nvPr/>
        </p:nvSpPr>
        <p:spPr>
          <a:xfrm>
            <a:off x="3643313" y="2500313"/>
            <a:ext cx="5049837" cy="1800225"/>
          </a:xfrm>
          <a:prstGeom prst="rect">
            <a:avLst/>
          </a:prstGeom>
          <a:noFill/>
          <a:ln w="38100">
            <a:noFill/>
          </a:ln>
          <a:effectLst>
            <a:outerShdw dist="28398" dir="6993903"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rgbClr val="FFFF00"/>
                </a:solidFill>
                <a:latin typeface="方正超粗黑简体" pitchFamily="2" charset="-122"/>
                <a:ea typeface="方正超粗黑简体" pitchFamily="2" charset="-122"/>
              </a:rPr>
              <a:t>      </a:t>
            </a:r>
            <a:r>
              <a:rPr lang="zh-CN" altLang="en-US" sz="2800">
                <a:solidFill>
                  <a:srgbClr val="FFFF00"/>
                </a:solidFill>
                <a:latin typeface="方正超粗黑简体" pitchFamily="2" charset="-122"/>
                <a:ea typeface="方正超粗黑简体" pitchFamily="2" charset="-122"/>
              </a:rPr>
              <a:t>武装力量动员是战争动员的核心内容，是战时扩充军队进行战争的基本手段，贯穿于战争始终。</a:t>
            </a:r>
          </a:p>
        </p:txBody>
      </p:sp>
      <p:sp>
        <p:nvSpPr>
          <p:cNvPr id="10" name="Text Box 12" descr="“谢菲尔德”号 副本"/>
          <p:cNvSpPr txBox="1"/>
          <p:nvPr/>
        </p:nvSpPr>
        <p:spPr>
          <a:xfrm>
            <a:off x="3714750" y="4286250"/>
            <a:ext cx="5049838" cy="1800225"/>
          </a:xfrm>
          <a:prstGeom prst="rect">
            <a:avLst/>
          </a:prstGeom>
          <a:noFill/>
          <a:ln w="38100">
            <a:noFill/>
          </a:ln>
          <a:effectLst>
            <a:outerShdw dist="28398" dir="6993903"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rgbClr val="FFFF00"/>
                </a:solidFill>
                <a:latin typeface="方正超粗黑简体" pitchFamily="2" charset="-122"/>
                <a:ea typeface="方正超粗黑简体" pitchFamily="2" charset="-122"/>
              </a:rPr>
              <a:t>      </a:t>
            </a:r>
            <a:r>
              <a:rPr lang="zh-CN" altLang="en-US" sz="2800">
                <a:solidFill>
                  <a:srgbClr val="FFFF00"/>
                </a:solidFill>
                <a:latin typeface="方正超粗黑简体" pitchFamily="2" charset="-122"/>
                <a:ea typeface="方正超粗黑简体" pitchFamily="2" charset="-122"/>
              </a:rPr>
              <a:t>搞好武装力量动员，对夺取战略主动和优势，夺取战争的最后胜利，具有极为重要的影响。</a:t>
            </a:r>
          </a:p>
        </p:txBody>
      </p:sp>
      <p:sp>
        <p:nvSpPr>
          <p:cNvPr id="60425"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34852"/>
                                        </p:tgtEl>
                                        <p:attrNameLst>
                                          <p:attrName>style.visibility</p:attrName>
                                        </p:attrNameLst>
                                      </p:cBhvr>
                                      <p:to>
                                        <p:strVal val="visible"/>
                                      </p:to>
                                    </p:set>
                                    <p:animEffect transition="in" filter="wipe(up)">
                                      <p:cBhvr>
                                        <p:cTn id="7" dur="500"/>
                                        <p:tgtEl>
                                          <p:spTgt spid="334852"/>
                                        </p:tgtEl>
                                      </p:cBhvr>
                                    </p:animEffect>
                                  </p:childTnLst>
                                </p:cTn>
                              </p:par>
                              <p:par>
                                <p:cTn id="8" presetID="22" presetClass="entr" presetSubtype="1" fill="hold" nodeType="withEffect">
                                  <p:stCondLst>
                                    <p:cond delay="0"/>
                                  </p:stCondLst>
                                  <p:childTnLst>
                                    <p:set>
                                      <p:cBhvr>
                                        <p:cTn id="9" dur="1" fill="hold">
                                          <p:stCondLst>
                                            <p:cond delay="0"/>
                                          </p:stCondLst>
                                        </p:cTn>
                                        <p:tgtEl>
                                          <p:spTgt spid="334856"/>
                                        </p:tgtEl>
                                        <p:attrNameLst>
                                          <p:attrName>style.visibility</p:attrName>
                                        </p:attrNameLst>
                                      </p:cBhvr>
                                      <p:to>
                                        <p:strVal val="visible"/>
                                      </p:to>
                                    </p:set>
                                    <p:animEffect transition="in" filter="wipe(up)">
                                      <p:cBhvr>
                                        <p:cTn id="10" dur="500"/>
                                        <p:tgtEl>
                                          <p:spTgt spid="334856"/>
                                        </p:tgtEl>
                                      </p:cBhvr>
                                    </p:animEffect>
                                  </p:childTnLst>
                                </p:cTn>
                              </p:par>
                              <p:par>
                                <p:cTn id="11" presetID="22" presetClass="entr" presetSubtype="1" fill="hold" nodeType="withEffect">
                                  <p:stCondLst>
                                    <p:cond delay="0"/>
                                  </p:stCondLst>
                                  <p:childTnLst>
                                    <p:set>
                                      <p:cBhvr>
                                        <p:cTn id="12" dur="1" fill="hold">
                                          <p:stCondLst>
                                            <p:cond delay="0"/>
                                          </p:stCondLst>
                                        </p:cTn>
                                        <p:tgtEl>
                                          <p:spTgt spid="334853"/>
                                        </p:tgtEl>
                                        <p:attrNameLst>
                                          <p:attrName>style.visibility</p:attrName>
                                        </p:attrNameLst>
                                      </p:cBhvr>
                                      <p:to>
                                        <p:strVal val="visible"/>
                                      </p:to>
                                    </p:set>
                                    <p:animEffect transition="in" filter="wipe(up)">
                                      <p:cBhvr>
                                        <p:cTn id="13" dur="500"/>
                                        <p:tgtEl>
                                          <p:spTgt spid="33485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34854"/>
                                        </p:tgtEl>
                                        <p:attrNameLst>
                                          <p:attrName>style.visibility</p:attrName>
                                        </p:attrNameLst>
                                      </p:cBhvr>
                                      <p:to>
                                        <p:strVal val="visible"/>
                                      </p:to>
                                    </p:set>
                                    <p:animEffect transition="in" filter="wipe(up)">
                                      <p:cBhvr>
                                        <p:cTn id="16" dur="500"/>
                                        <p:tgtEl>
                                          <p:spTgt spid="334854"/>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4"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61442" name="Text Box 3"/>
          <p:cNvSpPr txBox="1"/>
          <p:nvPr/>
        </p:nvSpPr>
        <p:spPr>
          <a:xfrm>
            <a:off x="2700338" y="0"/>
            <a:ext cx="3671887" cy="561975"/>
          </a:xfrm>
          <a:prstGeom prst="rect">
            <a:avLst/>
          </a:prstGeom>
          <a:noFill/>
          <a:ln w="9525">
            <a:noFill/>
          </a:ln>
          <a:effectLst>
            <a:outerShdw dist="52363" dir="6242174"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武装力量动员 </a:t>
            </a:r>
          </a:p>
        </p:txBody>
      </p:sp>
      <p:graphicFrame>
        <p:nvGraphicFramePr>
          <p:cNvPr id="61443" name="Object 4"/>
          <p:cNvGraphicFramePr/>
          <p:nvPr/>
        </p:nvGraphicFramePr>
        <p:xfrm>
          <a:off x="900113" y="1125538"/>
          <a:ext cx="2447925" cy="1371600"/>
        </p:xfrm>
        <a:graphic>
          <a:graphicData uri="http://schemas.openxmlformats.org/presentationml/2006/ole">
            <mc:AlternateContent xmlns:mc="http://schemas.openxmlformats.org/markup-compatibility/2006">
              <mc:Choice xmlns:v="urn:schemas-microsoft-com:vml" Requires="v">
                <p:oleObj r:id="rId3" imgW="8356600" imgH="6350000" progId="Photoshop.Image.7">
                  <p:embed/>
                </p:oleObj>
              </mc:Choice>
              <mc:Fallback>
                <p:oleObj r:id="rId3" imgW="8356600" imgH="6350000" progId="Photoshop.Image.7">
                  <p:embed/>
                  <p:pic>
                    <p:nvPicPr>
                      <p:cNvPr id="0" name="图片 3075"/>
                      <p:cNvPicPr/>
                      <p:nvPr/>
                    </p:nvPicPr>
                    <p:blipFill>
                      <a:blip r:embed="rId4"/>
                      <a:stretch>
                        <a:fillRect/>
                      </a:stretch>
                    </p:blipFill>
                    <p:spPr>
                      <a:xfrm>
                        <a:off x="900113" y="1125538"/>
                        <a:ext cx="2447925" cy="1371600"/>
                      </a:xfrm>
                      <a:prstGeom prst="rect">
                        <a:avLst/>
                      </a:prstGeom>
                      <a:noFill/>
                      <a:ln w="38100">
                        <a:noFill/>
                        <a:miter/>
                      </a:ln>
                    </p:spPr>
                  </p:pic>
                </p:oleObj>
              </mc:Fallback>
            </mc:AlternateContent>
          </a:graphicData>
        </a:graphic>
      </p:graphicFrame>
      <p:graphicFrame>
        <p:nvGraphicFramePr>
          <p:cNvPr id="61444" name="Object 5"/>
          <p:cNvGraphicFramePr/>
          <p:nvPr/>
        </p:nvGraphicFramePr>
        <p:xfrm>
          <a:off x="900113" y="4581525"/>
          <a:ext cx="2436812" cy="1547813"/>
        </p:xfrm>
        <a:graphic>
          <a:graphicData uri="http://schemas.openxmlformats.org/presentationml/2006/ole">
            <mc:AlternateContent xmlns:mc="http://schemas.openxmlformats.org/markup-compatibility/2006">
              <mc:Choice xmlns:v="urn:schemas-microsoft-com:vml" Requires="v">
                <p:oleObj r:id="rId5" imgW="10566400" imgH="8255000" progId="Photoshop.Image.7">
                  <p:embed/>
                </p:oleObj>
              </mc:Choice>
              <mc:Fallback>
                <p:oleObj r:id="rId5" imgW="10566400" imgH="8255000" progId="Photoshop.Image.7">
                  <p:embed/>
                  <p:pic>
                    <p:nvPicPr>
                      <p:cNvPr id="0" name="图片 3076"/>
                      <p:cNvPicPr/>
                      <p:nvPr/>
                    </p:nvPicPr>
                    <p:blipFill>
                      <a:blip r:embed="rId6"/>
                      <a:stretch>
                        <a:fillRect/>
                      </a:stretch>
                    </p:blipFill>
                    <p:spPr>
                      <a:xfrm>
                        <a:off x="900113" y="4581525"/>
                        <a:ext cx="2436812" cy="1547813"/>
                      </a:xfrm>
                      <a:prstGeom prst="rect">
                        <a:avLst/>
                      </a:prstGeom>
                      <a:noFill/>
                      <a:ln w="38100">
                        <a:noFill/>
                        <a:miter/>
                      </a:ln>
                    </p:spPr>
                  </p:pic>
                </p:oleObj>
              </mc:Fallback>
            </mc:AlternateContent>
          </a:graphicData>
        </a:graphic>
      </p:graphicFrame>
      <p:pic>
        <p:nvPicPr>
          <p:cNvPr id="61445" name="Picture 8"/>
          <p:cNvPicPr>
            <a:picLocks noChangeAspect="1"/>
          </p:cNvPicPr>
          <p:nvPr/>
        </p:nvPicPr>
        <p:blipFill>
          <a:blip r:embed="rId7"/>
          <a:stretch>
            <a:fillRect/>
          </a:stretch>
        </p:blipFill>
        <p:spPr>
          <a:xfrm>
            <a:off x="900113" y="2781300"/>
            <a:ext cx="2438400" cy="1457325"/>
          </a:xfrm>
          <a:prstGeom prst="rect">
            <a:avLst/>
          </a:prstGeom>
          <a:noFill/>
          <a:ln w="9525">
            <a:noFill/>
          </a:ln>
        </p:spPr>
      </p:pic>
      <p:sp>
        <p:nvSpPr>
          <p:cNvPr id="335882" name="Text Box 10"/>
          <p:cNvSpPr txBox="1"/>
          <p:nvPr/>
        </p:nvSpPr>
        <p:spPr>
          <a:xfrm>
            <a:off x="3857625" y="1844675"/>
            <a:ext cx="738188" cy="3227388"/>
          </a:xfrm>
          <a:prstGeom prst="rect">
            <a:avLst/>
          </a:prstGeom>
          <a:noFill/>
          <a:ln w="12700">
            <a:noFill/>
          </a:ln>
          <a:effectLst>
            <a:outerShdw dist="35921" dir="2699999" algn="ctr" rotWithShape="0">
              <a:schemeClr val="tx1"/>
            </a:outerShdw>
          </a:effectLst>
        </p:spPr>
        <p:txBody>
          <a:bodyPr vert="eaVert" anchor="t" anchorCtr="0">
            <a:spAutoFit/>
          </a:bodyPr>
          <a:lstStyle/>
          <a:p>
            <a:pPr>
              <a:spcBef>
                <a:spcPct val="50000"/>
              </a:spcBef>
              <a:buSzTx/>
              <a:buFont typeface="Arial" panose="020B0604020202020204" pitchFamily="34" charset="0"/>
            </a:pPr>
            <a:r>
              <a:rPr lang="zh-CN" altLang="en-US" sz="3600" b="1">
                <a:solidFill>
                  <a:srgbClr val="FFFF00"/>
                </a:solidFill>
                <a:latin typeface="Arial" panose="020B0604020202020204" pitchFamily="34" charset="0"/>
                <a:ea typeface="方正超粗黑简体" pitchFamily="2" charset="-122"/>
              </a:rPr>
              <a:t>武装力量动员</a:t>
            </a:r>
          </a:p>
        </p:txBody>
      </p:sp>
      <p:sp>
        <p:nvSpPr>
          <p:cNvPr id="335883" name="Text Box 11"/>
          <p:cNvSpPr txBox="1"/>
          <p:nvPr/>
        </p:nvSpPr>
        <p:spPr>
          <a:xfrm>
            <a:off x="5580063" y="1484313"/>
            <a:ext cx="3063875" cy="633412"/>
          </a:xfrm>
          <a:prstGeom prst="rect">
            <a:avLst/>
          </a:prstGeom>
          <a:noFill/>
          <a:ln w="9525">
            <a:noFill/>
          </a:ln>
          <a:effectLst>
            <a:outerShdw dist="28398" dir="1593903"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chemeClr val="bg1"/>
                </a:solidFill>
                <a:latin typeface="Times New Roman" panose="02020603050405020304" pitchFamily="18" charset="0"/>
                <a:ea typeface="方正超粗黑简体" pitchFamily="2" charset="-122"/>
              </a:rPr>
              <a:t>现役部队动员 </a:t>
            </a:r>
          </a:p>
        </p:txBody>
      </p:sp>
      <p:sp>
        <p:nvSpPr>
          <p:cNvPr id="335884" name="Text Box 12"/>
          <p:cNvSpPr txBox="1"/>
          <p:nvPr/>
        </p:nvSpPr>
        <p:spPr>
          <a:xfrm>
            <a:off x="5580063" y="2420938"/>
            <a:ext cx="3063875" cy="633412"/>
          </a:xfrm>
          <a:prstGeom prst="rect">
            <a:avLst/>
          </a:prstGeom>
          <a:noFill/>
          <a:ln w="9525">
            <a:noFill/>
          </a:ln>
          <a:effectLst>
            <a:outerShdw dist="28398" dir="1593903"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chemeClr val="bg1"/>
                </a:solidFill>
                <a:latin typeface="Times New Roman" panose="02020603050405020304" pitchFamily="18" charset="0"/>
                <a:ea typeface="方正超粗黑简体" pitchFamily="2" charset="-122"/>
              </a:rPr>
              <a:t>预备役部队动员 </a:t>
            </a:r>
          </a:p>
        </p:txBody>
      </p:sp>
      <p:sp>
        <p:nvSpPr>
          <p:cNvPr id="335885" name="Text Box 13"/>
          <p:cNvSpPr txBox="1"/>
          <p:nvPr/>
        </p:nvSpPr>
        <p:spPr>
          <a:xfrm>
            <a:off x="5580063" y="3500438"/>
            <a:ext cx="2809875" cy="590550"/>
          </a:xfrm>
          <a:prstGeom prst="rect">
            <a:avLst/>
          </a:prstGeom>
          <a:noFill/>
          <a:ln w="9525">
            <a:noFill/>
          </a:ln>
          <a:effectLst>
            <a:outerShdw dist="28398" dir="1593903"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chemeClr val="bg1"/>
                </a:solidFill>
                <a:latin typeface="Times New Roman" panose="02020603050405020304" pitchFamily="18" charset="0"/>
                <a:ea typeface="方正超粗黑简体" pitchFamily="2" charset="-122"/>
              </a:rPr>
              <a:t>后备兵员动员 </a:t>
            </a:r>
          </a:p>
        </p:txBody>
      </p:sp>
      <p:sp>
        <p:nvSpPr>
          <p:cNvPr id="335886" name="Text Box 14"/>
          <p:cNvSpPr txBox="1"/>
          <p:nvPr/>
        </p:nvSpPr>
        <p:spPr>
          <a:xfrm>
            <a:off x="5580063" y="4508500"/>
            <a:ext cx="2063750" cy="590550"/>
          </a:xfrm>
          <a:prstGeom prst="rect">
            <a:avLst/>
          </a:prstGeom>
          <a:noFill/>
          <a:ln w="9525">
            <a:noFill/>
          </a:ln>
          <a:effectLst>
            <a:outerShdw dist="28398" dir="1593903"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chemeClr val="bg1"/>
                </a:solidFill>
                <a:latin typeface="Times New Roman" panose="02020603050405020304" pitchFamily="18" charset="0"/>
                <a:ea typeface="方正超粗黑简体" pitchFamily="2" charset="-122"/>
              </a:rPr>
              <a:t>民兵动员 </a:t>
            </a:r>
          </a:p>
        </p:txBody>
      </p:sp>
      <p:sp>
        <p:nvSpPr>
          <p:cNvPr id="335887" name="Line 15"/>
          <p:cNvSpPr/>
          <p:nvPr/>
        </p:nvSpPr>
        <p:spPr>
          <a:xfrm>
            <a:off x="4643438" y="3213100"/>
            <a:ext cx="647700" cy="0"/>
          </a:xfrm>
          <a:prstGeom prst="line">
            <a:avLst/>
          </a:prstGeom>
          <a:ln w="28575" cap="flat" cmpd="sng">
            <a:solidFill>
              <a:srgbClr val="FFFF00"/>
            </a:solidFill>
            <a:prstDash val="solid"/>
            <a:round/>
            <a:headEnd type="none" w="med" len="med"/>
            <a:tailEnd type="none" w="med" len="med"/>
          </a:ln>
        </p:spPr>
      </p:sp>
      <p:sp>
        <p:nvSpPr>
          <p:cNvPr id="335888" name="Line 16"/>
          <p:cNvSpPr/>
          <p:nvPr/>
        </p:nvSpPr>
        <p:spPr>
          <a:xfrm>
            <a:off x="5289550" y="1771650"/>
            <a:ext cx="3175" cy="3025775"/>
          </a:xfrm>
          <a:prstGeom prst="line">
            <a:avLst/>
          </a:prstGeom>
          <a:ln w="28575" cap="flat" cmpd="sng">
            <a:solidFill>
              <a:srgbClr val="FFFF00"/>
            </a:solidFill>
            <a:prstDash val="solid"/>
            <a:round/>
            <a:headEnd type="none" w="med" len="med"/>
            <a:tailEnd type="none" w="med" len="med"/>
          </a:ln>
        </p:spPr>
      </p:sp>
      <p:sp>
        <p:nvSpPr>
          <p:cNvPr id="335889" name="Line 17"/>
          <p:cNvSpPr/>
          <p:nvPr/>
        </p:nvSpPr>
        <p:spPr>
          <a:xfrm>
            <a:off x="5289550" y="1771650"/>
            <a:ext cx="215900" cy="0"/>
          </a:xfrm>
          <a:prstGeom prst="line">
            <a:avLst/>
          </a:prstGeom>
          <a:ln w="28575" cap="flat" cmpd="sng">
            <a:solidFill>
              <a:srgbClr val="FFFF00"/>
            </a:solidFill>
            <a:prstDash val="solid"/>
            <a:round/>
            <a:headEnd type="none" w="med" len="med"/>
            <a:tailEnd type="none" w="med" len="med"/>
          </a:ln>
        </p:spPr>
      </p:sp>
      <p:sp>
        <p:nvSpPr>
          <p:cNvPr id="335890" name="Line 18"/>
          <p:cNvSpPr/>
          <p:nvPr/>
        </p:nvSpPr>
        <p:spPr>
          <a:xfrm>
            <a:off x="5292725" y="2708275"/>
            <a:ext cx="215900" cy="0"/>
          </a:xfrm>
          <a:prstGeom prst="line">
            <a:avLst/>
          </a:prstGeom>
          <a:ln w="28575" cap="flat" cmpd="sng">
            <a:solidFill>
              <a:srgbClr val="FFFF00"/>
            </a:solidFill>
            <a:prstDash val="solid"/>
            <a:round/>
            <a:headEnd type="none" w="med" len="med"/>
            <a:tailEnd type="none" w="med" len="med"/>
          </a:ln>
        </p:spPr>
      </p:sp>
      <p:sp>
        <p:nvSpPr>
          <p:cNvPr id="335891" name="Line 19"/>
          <p:cNvSpPr/>
          <p:nvPr/>
        </p:nvSpPr>
        <p:spPr>
          <a:xfrm>
            <a:off x="5292725" y="3789363"/>
            <a:ext cx="215900" cy="0"/>
          </a:xfrm>
          <a:prstGeom prst="line">
            <a:avLst/>
          </a:prstGeom>
          <a:ln w="28575" cap="flat" cmpd="sng">
            <a:solidFill>
              <a:srgbClr val="FFFF00"/>
            </a:solidFill>
            <a:prstDash val="solid"/>
            <a:round/>
            <a:headEnd type="none" w="med" len="med"/>
            <a:tailEnd type="none" w="med" len="med"/>
          </a:ln>
        </p:spPr>
      </p:sp>
      <p:sp>
        <p:nvSpPr>
          <p:cNvPr id="335892" name="Line 20"/>
          <p:cNvSpPr/>
          <p:nvPr/>
        </p:nvSpPr>
        <p:spPr>
          <a:xfrm>
            <a:off x="5292725" y="4797425"/>
            <a:ext cx="215900" cy="0"/>
          </a:xfrm>
          <a:prstGeom prst="line">
            <a:avLst/>
          </a:prstGeom>
          <a:ln w="28575" cap="flat" cmpd="sng">
            <a:solidFill>
              <a:srgbClr val="FFFF00"/>
            </a:solidFill>
            <a:prstDash val="solid"/>
            <a:round/>
            <a:headEnd type="none" w="med" len="med"/>
            <a:tailEnd type="none" w="med" len="med"/>
          </a:ln>
        </p:spPr>
      </p:sp>
      <p:sp>
        <p:nvSpPr>
          <p:cNvPr id="61457"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5882"/>
                                        </p:tgtEl>
                                        <p:attrNameLst>
                                          <p:attrName>style.visibility</p:attrName>
                                        </p:attrNameLst>
                                      </p:cBhvr>
                                      <p:to>
                                        <p:strVal val="visible"/>
                                      </p:to>
                                    </p:set>
                                    <p:animEffect transition="in" filter="wipe(left)">
                                      <p:cBhvr>
                                        <p:cTn id="7" dur="500"/>
                                        <p:tgtEl>
                                          <p:spTgt spid="33588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5887"/>
                                        </p:tgtEl>
                                        <p:attrNameLst>
                                          <p:attrName>style.visibility</p:attrName>
                                        </p:attrNameLst>
                                      </p:cBhvr>
                                      <p:to>
                                        <p:strVal val="visible"/>
                                      </p:to>
                                    </p:set>
                                    <p:animEffect transition="in" filter="wipe(left)">
                                      <p:cBhvr>
                                        <p:cTn id="11" dur="500"/>
                                        <p:tgtEl>
                                          <p:spTgt spid="335887"/>
                                        </p:tgtEl>
                                      </p:cBhvr>
                                    </p:animEffect>
                                  </p:childTnLst>
                                </p:cTn>
                              </p:par>
                              <p:par>
                                <p:cTn id="12" presetID="22" presetClass="entr" presetSubtype="8" fill="hold" nodeType="withEffect">
                                  <p:stCondLst>
                                    <p:cond delay="0"/>
                                  </p:stCondLst>
                                  <p:childTnLst>
                                    <p:set>
                                      <p:cBhvr>
                                        <p:cTn id="13" dur="1" fill="hold">
                                          <p:stCondLst>
                                            <p:cond delay="0"/>
                                          </p:stCondLst>
                                        </p:cTn>
                                        <p:tgtEl>
                                          <p:spTgt spid="335888"/>
                                        </p:tgtEl>
                                        <p:attrNameLst>
                                          <p:attrName>style.visibility</p:attrName>
                                        </p:attrNameLst>
                                      </p:cBhvr>
                                      <p:to>
                                        <p:strVal val="visible"/>
                                      </p:to>
                                    </p:set>
                                    <p:animEffect transition="in" filter="wipe(left)">
                                      <p:cBhvr>
                                        <p:cTn id="14" dur="500"/>
                                        <p:tgtEl>
                                          <p:spTgt spid="335888"/>
                                        </p:tgtEl>
                                      </p:cBhvr>
                                    </p:animEffect>
                                  </p:childTnLst>
                                </p:cTn>
                              </p:par>
                              <p:par>
                                <p:cTn id="15" presetID="22" presetClass="entr" presetSubtype="8" fill="hold" nodeType="withEffect">
                                  <p:stCondLst>
                                    <p:cond delay="0"/>
                                  </p:stCondLst>
                                  <p:childTnLst>
                                    <p:set>
                                      <p:cBhvr>
                                        <p:cTn id="16" dur="1" fill="hold">
                                          <p:stCondLst>
                                            <p:cond delay="0"/>
                                          </p:stCondLst>
                                        </p:cTn>
                                        <p:tgtEl>
                                          <p:spTgt spid="335889"/>
                                        </p:tgtEl>
                                        <p:attrNameLst>
                                          <p:attrName>style.visibility</p:attrName>
                                        </p:attrNameLst>
                                      </p:cBhvr>
                                      <p:to>
                                        <p:strVal val="visible"/>
                                      </p:to>
                                    </p:set>
                                    <p:animEffect transition="in" filter="wipe(left)">
                                      <p:cBhvr>
                                        <p:cTn id="17" dur="500"/>
                                        <p:tgtEl>
                                          <p:spTgt spid="33588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35883"/>
                                        </p:tgtEl>
                                        <p:attrNameLst>
                                          <p:attrName>style.visibility</p:attrName>
                                        </p:attrNameLst>
                                      </p:cBhvr>
                                      <p:to>
                                        <p:strVal val="visible"/>
                                      </p:to>
                                    </p:set>
                                    <p:animEffect transition="in" filter="wipe(left)">
                                      <p:cBhvr>
                                        <p:cTn id="20" dur="500"/>
                                        <p:tgtEl>
                                          <p:spTgt spid="335883"/>
                                        </p:tgtEl>
                                      </p:cBhvr>
                                    </p:animEffect>
                                  </p:childTnLst>
                                </p:cTn>
                              </p:par>
                              <p:par>
                                <p:cTn id="21" presetID="22" presetClass="entr" presetSubtype="8" fill="hold" nodeType="withEffect">
                                  <p:stCondLst>
                                    <p:cond delay="0"/>
                                  </p:stCondLst>
                                  <p:childTnLst>
                                    <p:set>
                                      <p:cBhvr>
                                        <p:cTn id="22" dur="1" fill="hold">
                                          <p:stCondLst>
                                            <p:cond delay="0"/>
                                          </p:stCondLst>
                                        </p:cTn>
                                        <p:tgtEl>
                                          <p:spTgt spid="335890"/>
                                        </p:tgtEl>
                                        <p:attrNameLst>
                                          <p:attrName>style.visibility</p:attrName>
                                        </p:attrNameLst>
                                      </p:cBhvr>
                                      <p:to>
                                        <p:strVal val="visible"/>
                                      </p:to>
                                    </p:set>
                                    <p:animEffect transition="in" filter="wipe(left)">
                                      <p:cBhvr>
                                        <p:cTn id="23" dur="500"/>
                                        <p:tgtEl>
                                          <p:spTgt spid="33589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35884"/>
                                        </p:tgtEl>
                                        <p:attrNameLst>
                                          <p:attrName>style.visibility</p:attrName>
                                        </p:attrNameLst>
                                      </p:cBhvr>
                                      <p:to>
                                        <p:strVal val="visible"/>
                                      </p:to>
                                    </p:set>
                                    <p:animEffect transition="in" filter="wipe(left)">
                                      <p:cBhvr>
                                        <p:cTn id="26" dur="500"/>
                                        <p:tgtEl>
                                          <p:spTgt spid="335884"/>
                                        </p:tgtEl>
                                      </p:cBhvr>
                                    </p:animEffect>
                                  </p:childTnLst>
                                </p:cTn>
                              </p:par>
                              <p:par>
                                <p:cTn id="27" presetID="22" presetClass="entr" presetSubtype="8" fill="hold" nodeType="withEffect">
                                  <p:stCondLst>
                                    <p:cond delay="0"/>
                                  </p:stCondLst>
                                  <p:childTnLst>
                                    <p:set>
                                      <p:cBhvr>
                                        <p:cTn id="28" dur="1" fill="hold">
                                          <p:stCondLst>
                                            <p:cond delay="0"/>
                                          </p:stCondLst>
                                        </p:cTn>
                                        <p:tgtEl>
                                          <p:spTgt spid="335891"/>
                                        </p:tgtEl>
                                        <p:attrNameLst>
                                          <p:attrName>style.visibility</p:attrName>
                                        </p:attrNameLst>
                                      </p:cBhvr>
                                      <p:to>
                                        <p:strVal val="visible"/>
                                      </p:to>
                                    </p:set>
                                    <p:animEffect transition="in" filter="wipe(left)">
                                      <p:cBhvr>
                                        <p:cTn id="29" dur="500"/>
                                        <p:tgtEl>
                                          <p:spTgt spid="33589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35885"/>
                                        </p:tgtEl>
                                        <p:attrNameLst>
                                          <p:attrName>style.visibility</p:attrName>
                                        </p:attrNameLst>
                                      </p:cBhvr>
                                      <p:to>
                                        <p:strVal val="visible"/>
                                      </p:to>
                                    </p:set>
                                    <p:animEffect transition="in" filter="wipe(left)">
                                      <p:cBhvr>
                                        <p:cTn id="32" dur="500"/>
                                        <p:tgtEl>
                                          <p:spTgt spid="335885"/>
                                        </p:tgtEl>
                                      </p:cBhvr>
                                    </p:animEffect>
                                  </p:childTnLst>
                                </p:cTn>
                              </p:par>
                              <p:par>
                                <p:cTn id="33" presetID="22" presetClass="entr" presetSubtype="8" fill="hold" nodeType="withEffect">
                                  <p:stCondLst>
                                    <p:cond delay="0"/>
                                  </p:stCondLst>
                                  <p:childTnLst>
                                    <p:set>
                                      <p:cBhvr>
                                        <p:cTn id="34" dur="1" fill="hold">
                                          <p:stCondLst>
                                            <p:cond delay="0"/>
                                          </p:stCondLst>
                                        </p:cTn>
                                        <p:tgtEl>
                                          <p:spTgt spid="335892"/>
                                        </p:tgtEl>
                                        <p:attrNameLst>
                                          <p:attrName>style.visibility</p:attrName>
                                        </p:attrNameLst>
                                      </p:cBhvr>
                                      <p:to>
                                        <p:strVal val="visible"/>
                                      </p:to>
                                    </p:set>
                                    <p:animEffect transition="in" filter="wipe(left)">
                                      <p:cBhvr>
                                        <p:cTn id="35" dur="500"/>
                                        <p:tgtEl>
                                          <p:spTgt spid="33589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35886"/>
                                        </p:tgtEl>
                                        <p:attrNameLst>
                                          <p:attrName>style.visibility</p:attrName>
                                        </p:attrNameLst>
                                      </p:cBhvr>
                                      <p:to>
                                        <p:strVal val="visible"/>
                                      </p:to>
                                    </p:set>
                                    <p:animEffect transition="in" filter="wipe(left)">
                                      <p:cBhvr>
                                        <p:cTn id="38" dur="500"/>
                                        <p:tgtEl>
                                          <p:spTgt spid="335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82" grpId="0"/>
      <p:bldP spid="335883" grpId="0"/>
      <p:bldP spid="335884" grpId="0"/>
      <p:bldP spid="335885" grpId="0"/>
      <p:bldP spid="33588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41986" name="Picture 2" descr="进攻箭头3"/>
          <p:cNvPicPr>
            <a:picLocks noChangeAspect="1"/>
          </p:cNvPicPr>
          <p:nvPr/>
        </p:nvPicPr>
        <p:blipFill>
          <a:blip r:embed="rId3"/>
          <a:srcRect t="19955"/>
          <a:stretch>
            <a:fillRect/>
          </a:stretch>
        </p:blipFill>
        <p:spPr>
          <a:xfrm rot="-892257">
            <a:off x="4284663" y="3860800"/>
            <a:ext cx="417512" cy="196850"/>
          </a:xfrm>
          <a:prstGeom prst="rect">
            <a:avLst/>
          </a:prstGeom>
          <a:noFill/>
          <a:ln w="9525">
            <a:noFill/>
          </a:ln>
        </p:spPr>
      </p:pic>
      <p:pic>
        <p:nvPicPr>
          <p:cNvPr id="41987" name="Picture 3" descr="进攻箭头3"/>
          <p:cNvPicPr>
            <a:picLocks noChangeAspect="1"/>
          </p:cNvPicPr>
          <p:nvPr/>
        </p:nvPicPr>
        <p:blipFill>
          <a:blip r:embed="rId3"/>
          <a:srcRect t="19955"/>
          <a:stretch>
            <a:fillRect/>
          </a:stretch>
        </p:blipFill>
        <p:spPr>
          <a:xfrm rot="-892257">
            <a:off x="3851275" y="3213100"/>
            <a:ext cx="417513" cy="196850"/>
          </a:xfrm>
          <a:prstGeom prst="rect">
            <a:avLst/>
          </a:prstGeom>
          <a:noFill/>
          <a:ln w="9525">
            <a:noFill/>
          </a:ln>
        </p:spPr>
      </p:pic>
      <p:pic>
        <p:nvPicPr>
          <p:cNvPr id="41988" name="Picture 4" descr="进攻箭头3"/>
          <p:cNvPicPr>
            <a:picLocks noChangeAspect="1"/>
          </p:cNvPicPr>
          <p:nvPr/>
        </p:nvPicPr>
        <p:blipFill>
          <a:blip r:embed="rId3"/>
          <a:srcRect t="19955"/>
          <a:stretch>
            <a:fillRect/>
          </a:stretch>
        </p:blipFill>
        <p:spPr>
          <a:xfrm rot="762555">
            <a:off x="4572000" y="2636838"/>
            <a:ext cx="417513" cy="196850"/>
          </a:xfrm>
          <a:prstGeom prst="rect">
            <a:avLst/>
          </a:prstGeom>
          <a:noFill/>
          <a:ln w="9525">
            <a:noFill/>
          </a:ln>
        </p:spPr>
      </p:pic>
      <p:pic>
        <p:nvPicPr>
          <p:cNvPr id="41989" name="Picture 5" descr="进攻箭头3"/>
          <p:cNvPicPr>
            <a:picLocks noChangeAspect="1"/>
          </p:cNvPicPr>
          <p:nvPr/>
        </p:nvPicPr>
        <p:blipFill>
          <a:blip r:embed="rId3"/>
          <a:srcRect t="19955"/>
          <a:stretch>
            <a:fillRect/>
          </a:stretch>
        </p:blipFill>
        <p:spPr>
          <a:xfrm>
            <a:off x="5148263" y="1989138"/>
            <a:ext cx="417512" cy="196850"/>
          </a:xfrm>
          <a:prstGeom prst="rect">
            <a:avLst/>
          </a:prstGeom>
          <a:noFill/>
          <a:ln w="9525">
            <a:noFill/>
          </a:ln>
        </p:spPr>
      </p:pic>
      <p:pic>
        <p:nvPicPr>
          <p:cNvPr id="41990" name="Picture 6" descr="进攻箭头3"/>
          <p:cNvPicPr>
            <a:picLocks noChangeAspect="1"/>
          </p:cNvPicPr>
          <p:nvPr/>
        </p:nvPicPr>
        <p:blipFill>
          <a:blip r:embed="rId3"/>
          <a:srcRect t="19955"/>
          <a:stretch>
            <a:fillRect/>
          </a:stretch>
        </p:blipFill>
        <p:spPr>
          <a:xfrm rot="985781">
            <a:off x="6084888" y="1341438"/>
            <a:ext cx="417512" cy="215900"/>
          </a:xfrm>
          <a:prstGeom prst="rect">
            <a:avLst/>
          </a:prstGeom>
          <a:noFill/>
          <a:ln w="9525">
            <a:noFill/>
          </a:ln>
        </p:spPr>
      </p:pic>
      <p:pic>
        <p:nvPicPr>
          <p:cNvPr id="41991" name="Picture 7" descr="进攻箭头1"/>
          <p:cNvPicPr>
            <a:picLocks noChangeAspect="1"/>
          </p:cNvPicPr>
          <p:nvPr/>
        </p:nvPicPr>
        <p:blipFill>
          <a:blip r:embed="rId4"/>
          <a:stretch>
            <a:fillRect/>
          </a:stretch>
        </p:blipFill>
        <p:spPr>
          <a:xfrm rot="-705138">
            <a:off x="6415088" y="1168400"/>
            <a:ext cx="936625" cy="661988"/>
          </a:xfrm>
          <a:prstGeom prst="rect">
            <a:avLst/>
          </a:prstGeom>
          <a:noFill/>
          <a:ln w="9525">
            <a:noFill/>
          </a:ln>
        </p:spPr>
      </p:pic>
      <p:pic>
        <p:nvPicPr>
          <p:cNvPr id="41992" name="Picture 8" descr="进攻箭头1"/>
          <p:cNvPicPr>
            <a:picLocks noChangeAspect="1"/>
          </p:cNvPicPr>
          <p:nvPr/>
        </p:nvPicPr>
        <p:blipFill>
          <a:blip r:embed="rId4"/>
          <a:stretch>
            <a:fillRect/>
          </a:stretch>
        </p:blipFill>
        <p:spPr>
          <a:xfrm rot="-705138">
            <a:off x="4456113" y="2982913"/>
            <a:ext cx="936625" cy="661987"/>
          </a:xfrm>
          <a:prstGeom prst="rect">
            <a:avLst/>
          </a:prstGeom>
          <a:noFill/>
          <a:ln w="9525">
            <a:noFill/>
          </a:ln>
        </p:spPr>
      </p:pic>
      <p:pic>
        <p:nvPicPr>
          <p:cNvPr id="41993" name="Picture 9" descr="进攻箭头4"/>
          <p:cNvPicPr>
            <a:picLocks noChangeAspect="1"/>
          </p:cNvPicPr>
          <p:nvPr/>
        </p:nvPicPr>
        <p:blipFill>
          <a:blip r:embed="rId5"/>
          <a:stretch>
            <a:fillRect/>
          </a:stretch>
        </p:blipFill>
        <p:spPr>
          <a:xfrm>
            <a:off x="4860925" y="2032000"/>
            <a:ext cx="1655763" cy="781050"/>
          </a:xfrm>
          <a:prstGeom prst="rect">
            <a:avLst/>
          </a:prstGeom>
          <a:noFill/>
          <a:ln w="9525">
            <a:noFill/>
          </a:ln>
        </p:spPr>
      </p:pic>
      <p:grpSp>
        <p:nvGrpSpPr>
          <p:cNvPr id="2" name="Group 10"/>
          <p:cNvGrpSpPr/>
          <p:nvPr/>
        </p:nvGrpSpPr>
        <p:grpSpPr>
          <a:xfrm>
            <a:off x="3924300" y="836613"/>
            <a:ext cx="3810000" cy="3306762"/>
            <a:chOff x="2472" y="527"/>
            <a:chExt cx="2400" cy="2083"/>
          </a:xfrm>
        </p:grpSpPr>
        <p:pic>
          <p:nvPicPr>
            <p:cNvPr id="22539" name="Picture 11" descr="bom1"/>
            <p:cNvPicPr>
              <a:picLocks noChangeAspect="1"/>
            </p:cNvPicPr>
            <p:nvPr/>
          </p:nvPicPr>
          <p:blipFill>
            <a:blip r:embed="rId6"/>
            <a:stretch>
              <a:fillRect/>
            </a:stretch>
          </p:blipFill>
          <p:spPr>
            <a:xfrm>
              <a:off x="2880" y="2160"/>
              <a:ext cx="450" cy="450"/>
            </a:xfrm>
            <a:prstGeom prst="rect">
              <a:avLst/>
            </a:prstGeom>
            <a:noFill/>
            <a:ln w="9525">
              <a:noFill/>
            </a:ln>
          </p:spPr>
        </p:pic>
        <p:pic>
          <p:nvPicPr>
            <p:cNvPr id="22540" name="Picture 12" descr="bom1"/>
            <p:cNvPicPr>
              <a:picLocks noChangeAspect="1"/>
            </p:cNvPicPr>
            <p:nvPr/>
          </p:nvPicPr>
          <p:blipFill>
            <a:blip r:embed="rId6"/>
            <a:stretch>
              <a:fillRect/>
            </a:stretch>
          </p:blipFill>
          <p:spPr>
            <a:xfrm>
              <a:off x="2472" y="1888"/>
              <a:ext cx="450" cy="450"/>
            </a:xfrm>
            <a:prstGeom prst="rect">
              <a:avLst/>
            </a:prstGeom>
            <a:noFill/>
            <a:ln w="9525">
              <a:noFill/>
            </a:ln>
          </p:spPr>
        </p:pic>
        <p:pic>
          <p:nvPicPr>
            <p:cNvPr id="22541" name="Picture 13" descr="bom1"/>
            <p:cNvPicPr>
              <a:picLocks noChangeAspect="1"/>
            </p:cNvPicPr>
            <p:nvPr/>
          </p:nvPicPr>
          <p:blipFill>
            <a:blip r:embed="rId6"/>
            <a:stretch>
              <a:fillRect/>
            </a:stretch>
          </p:blipFill>
          <p:spPr>
            <a:xfrm>
              <a:off x="3560" y="935"/>
              <a:ext cx="450" cy="450"/>
            </a:xfrm>
            <a:prstGeom prst="rect">
              <a:avLst/>
            </a:prstGeom>
            <a:noFill/>
            <a:ln w="9525">
              <a:noFill/>
            </a:ln>
          </p:spPr>
        </p:pic>
        <p:pic>
          <p:nvPicPr>
            <p:cNvPr id="22542" name="Picture 14" descr="bom1"/>
            <p:cNvPicPr>
              <a:picLocks noChangeAspect="1"/>
            </p:cNvPicPr>
            <p:nvPr/>
          </p:nvPicPr>
          <p:blipFill>
            <a:blip r:embed="rId6"/>
            <a:stretch>
              <a:fillRect/>
            </a:stretch>
          </p:blipFill>
          <p:spPr>
            <a:xfrm>
              <a:off x="2971" y="1570"/>
              <a:ext cx="450" cy="450"/>
            </a:xfrm>
            <a:prstGeom prst="rect">
              <a:avLst/>
            </a:prstGeom>
            <a:noFill/>
            <a:ln w="9525">
              <a:noFill/>
            </a:ln>
          </p:spPr>
        </p:pic>
        <p:pic>
          <p:nvPicPr>
            <p:cNvPr id="22543" name="Picture 15" descr="bom1"/>
            <p:cNvPicPr>
              <a:picLocks noChangeAspect="1"/>
            </p:cNvPicPr>
            <p:nvPr/>
          </p:nvPicPr>
          <p:blipFill>
            <a:blip r:embed="rId6"/>
            <a:stretch>
              <a:fillRect/>
            </a:stretch>
          </p:blipFill>
          <p:spPr>
            <a:xfrm>
              <a:off x="3061" y="890"/>
              <a:ext cx="450" cy="450"/>
            </a:xfrm>
            <a:prstGeom prst="rect">
              <a:avLst/>
            </a:prstGeom>
            <a:noFill/>
            <a:ln w="9525">
              <a:noFill/>
            </a:ln>
          </p:spPr>
        </p:pic>
        <p:pic>
          <p:nvPicPr>
            <p:cNvPr id="22544" name="Picture 16" descr="bom1"/>
            <p:cNvPicPr>
              <a:picLocks noChangeAspect="1"/>
            </p:cNvPicPr>
            <p:nvPr/>
          </p:nvPicPr>
          <p:blipFill>
            <a:blip r:embed="rId6"/>
            <a:stretch>
              <a:fillRect/>
            </a:stretch>
          </p:blipFill>
          <p:spPr>
            <a:xfrm>
              <a:off x="2975" y="1208"/>
              <a:ext cx="450" cy="450"/>
            </a:xfrm>
            <a:prstGeom prst="rect">
              <a:avLst/>
            </a:prstGeom>
            <a:noFill/>
            <a:ln w="9525">
              <a:noFill/>
            </a:ln>
          </p:spPr>
        </p:pic>
        <p:pic>
          <p:nvPicPr>
            <p:cNvPr id="22545" name="Picture 17" descr="bom1"/>
            <p:cNvPicPr>
              <a:picLocks noChangeAspect="1"/>
            </p:cNvPicPr>
            <p:nvPr/>
          </p:nvPicPr>
          <p:blipFill>
            <a:blip r:embed="rId6"/>
            <a:stretch>
              <a:fillRect/>
            </a:stretch>
          </p:blipFill>
          <p:spPr>
            <a:xfrm>
              <a:off x="4422" y="527"/>
              <a:ext cx="450" cy="450"/>
            </a:xfrm>
            <a:prstGeom prst="rect">
              <a:avLst/>
            </a:prstGeom>
            <a:noFill/>
            <a:ln w="9525">
              <a:noFill/>
            </a:ln>
          </p:spPr>
        </p:pic>
        <p:pic>
          <p:nvPicPr>
            <p:cNvPr id="22546" name="Picture 18" descr="bom1"/>
            <p:cNvPicPr>
              <a:picLocks noChangeAspect="1"/>
            </p:cNvPicPr>
            <p:nvPr/>
          </p:nvPicPr>
          <p:blipFill>
            <a:blip r:embed="rId6"/>
            <a:stretch>
              <a:fillRect/>
            </a:stretch>
          </p:blipFill>
          <p:spPr>
            <a:xfrm>
              <a:off x="3969" y="1117"/>
              <a:ext cx="450" cy="450"/>
            </a:xfrm>
            <a:prstGeom prst="rect">
              <a:avLst/>
            </a:prstGeom>
            <a:noFill/>
            <a:ln w="9525">
              <a:noFill/>
            </a:ln>
          </p:spPr>
        </p:pic>
      </p:grpSp>
      <p:sp>
        <p:nvSpPr>
          <p:cNvPr id="42003" name="Text Box 19"/>
          <p:cNvSpPr txBox="1"/>
          <p:nvPr/>
        </p:nvSpPr>
        <p:spPr>
          <a:xfrm>
            <a:off x="468313" y="5084763"/>
            <a:ext cx="8280400" cy="822325"/>
          </a:xfrm>
          <a:prstGeom prst="rect">
            <a:avLst/>
          </a:prstGeom>
          <a:solidFill>
            <a:schemeClr val="bg1"/>
          </a:solidFill>
          <a:ln w="9525">
            <a:noFill/>
          </a:ln>
        </p:spPr>
        <p:txBody>
          <a:bodyPr anchor="t" anchorCtr="0">
            <a:spAutoFit/>
          </a:bodyPr>
          <a:lstStyle/>
          <a:p>
            <a:pPr>
              <a:spcBef>
                <a:spcPct val="50000"/>
              </a:spcBef>
            </a:pPr>
            <a:r>
              <a:rPr lang="en-US" altLang="zh-CN" sz="2400" b="1" dirty="0">
                <a:solidFill>
                  <a:srgbClr val="0000FF"/>
                </a:solidFill>
                <a:latin typeface="黑体" panose="02010609060101010101" charset="-122"/>
                <a:ea typeface="黑体" panose="02010609060101010101" charset="-122"/>
              </a:rPr>
              <a:t>    </a:t>
            </a:r>
            <a:r>
              <a:rPr lang="en-US" altLang="zh-CN" sz="2400" dirty="0">
                <a:solidFill>
                  <a:srgbClr val="0000FF"/>
                </a:solidFill>
                <a:latin typeface="方正超粗黑简体" pitchFamily="2" charset="-122"/>
                <a:ea typeface="方正超粗黑简体" pitchFamily="2" charset="-122"/>
              </a:rPr>
              <a:t>1941</a:t>
            </a:r>
            <a:r>
              <a:rPr lang="zh-CN" altLang="en-US" sz="2400" dirty="0">
                <a:solidFill>
                  <a:srgbClr val="0000FF"/>
                </a:solidFill>
                <a:latin typeface="方正超粗黑简体" pitchFamily="2" charset="-122"/>
                <a:ea typeface="方正超粗黑简体" pitchFamily="2" charset="-122"/>
              </a:rPr>
              <a:t>年</a:t>
            </a:r>
            <a:r>
              <a:rPr lang="en-US" altLang="zh-CN" sz="2400" dirty="0">
                <a:solidFill>
                  <a:srgbClr val="0000FF"/>
                </a:solidFill>
                <a:latin typeface="方正超粗黑简体" pitchFamily="2" charset="-122"/>
                <a:ea typeface="方正超粗黑简体" pitchFamily="2" charset="-122"/>
              </a:rPr>
              <a:t>6</a:t>
            </a:r>
            <a:r>
              <a:rPr lang="zh-CN" altLang="en-US" sz="2400" dirty="0">
                <a:solidFill>
                  <a:srgbClr val="0000FF"/>
                </a:solidFill>
                <a:latin typeface="方正超粗黑简体" pitchFamily="2" charset="-122"/>
                <a:ea typeface="方正超粗黑简体" pitchFamily="2" charset="-122"/>
              </a:rPr>
              <a:t>月</a:t>
            </a:r>
            <a:r>
              <a:rPr lang="en-US" altLang="zh-CN" sz="2400" dirty="0">
                <a:solidFill>
                  <a:srgbClr val="0000FF"/>
                </a:solidFill>
                <a:latin typeface="方正超粗黑简体" pitchFamily="2" charset="-122"/>
                <a:ea typeface="方正超粗黑简体" pitchFamily="2" charset="-122"/>
              </a:rPr>
              <a:t>22</a:t>
            </a:r>
            <a:r>
              <a:rPr lang="zh-CN" altLang="en-US" sz="2400" dirty="0">
                <a:solidFill>
                  <a:srgbClr val="0000FF"/>
                </a:solidFill>
                <a:latin typeface="方正超粗黑简体" pitchFamily="2" charset="-122"/>
                <a:ea typeface="方正超粗黑简体" pitchFamily="2" charset="-122"/>
              </a:rPr>
              <a:t>日凌晨，德国法西斯</a:t>
            </a:r>
            <a:r>
              <a:rPr lang="en-US" altLang="zh-CN" sz="2400" dirty="0">
                <a:solidFill>
                  <a:srgbClr val="0000FF"/>
                </a:solidFill>
                <a:latin typeface="方正超粗黑简体" pitchFamily="2" charset="-122"/>
                <a:ea typeface="方正超粗黑简体" pitchFamily="2" charset="-122"/>
              </a:rPr>
              <a:t>300</a:t>
            </a:r>
            <a:r>
              <a:rPr lang="zh-CN" altLang="en-US" sz="2400" dirty="0">
                <a:solidFill>
                  <a:srgbClr val="0000FF"/>
                </a:solidFill>
                <a:latin typeface="方正超粗黑简体" pitchFamily="2" charset="-122"/>
                <a:ea typeface="方正超粗黑简体" pitchFamily="2" charset="-122"/>
              </a:rPr>
              <a:t>万装甲机械化部队在苏联西部</a:t>
            </a:r>
            <a:r>
              <a:rPr lang="en-US" altLang="zh-CN" sz="2400" dirty="0">
                <a:solidFill>
                  <a:srgbClr val="0000FF"/>
                </a:solidFill>
                <a:latin typeface="方正超粗黑简体" pitchFamily="2" charset="-122"/>
                <a:ea typeface="方正超粗黑简体" pitchFamily="2" charset="-122"/>
              </a:rPr>
              <a:t>1500</a:t>
            </a:r>
            <a:r>
              <a:rPr lang="zh-CN" altLang="en-US" sz="2400" dirty="0">
                <a:solidFill>
                  <a:srgbClr val="0000FF"/>
                </a:solidFill>
                <a:latin typeface="方正超粗黑简体" pitchFamily="2" charset="-122"/>
                <a:ea typeface="方正超粗黑简体" pitchFamily="2" charset="-122"/>
              </a:rPr>
              <a:t>公里的边境线上，发动了侵略战争。</a:t>
            </a:r>
          </a:p>
        </p:txBody>
      </p:sp>
      <p:sp>
        <p:nvSpPr>
          <p:cNvPr id="42004" name="Text Box 20"/>
          <p:cNvSpPr txBox="1"/>
          <p:nvPr/>
        </p:nvSpPr>
        <p:spPr>
          <a:xfrm>
            <a:off x="323850" y="4508500"/>
            <a:ext cx="8351838" cy="1552575"/>
          </a:xfrm>
          <a:prstGeom prst="rect">
            <a:avLst/>
          </a:prstGeom>
          <a:solidFill>
            <a:schemeClr val="bg1"/>
          </a:solidFill>
          <a:ln w="9525">
            <a:noFill/>
          </a:ln>
        </p:spPr>
        <p:txBody>
          <a:bodyPr anchor="t" anchorCtr="0">
            <a:spAutoFit/>
          </a:bodyPr>
          <a:lstStyle/>
          <a:p>
            <a:pPr>
              <a:spcBef>
                <a:spcPct val="50000"/>
              </a:spcBef>
            </a:pPr>
            <a:r>
              <a:rPr lang="en-US" altLang="zh-CN" sz="2000" b="1" dirty="0">
                <a:solidFill>
                  <a:srgbClr val="FF0000"/>
                </a:solidFill>
                <a:latin typeface="黑体" panose="02010609060101010101" charset="-122"/>
                <a:ea typeface="黑体" panose="02010609060101010101" charset="-122"/>
              </a:rPr>
              <a:t>    </a:t>
            </a:r>
            <a:r>
              <a:rPr lang="en-US" altLang="zh-CN" sz="2400" dirty="0">
                <a:solidFill>
                  <a:srgbClr val="FF0000"/>
                </a:solidFill>
                <a:latin typeface="Times New Roman" panose="02020603050405020304" pitchFamily="18" charset="0"/>
                <a:ea typeface="方正超粗黑简体" pitchFamily="2" charset="-122"/>
              </a:rPr>
              <a:t>——</a:t>
            </a:r>
            <a:r>
              <a:rPr lang="zh-CN" altLang="en-US" sz="2400" dirty="0">
                <a:solidFill>
                  <a:srgbClr val="FF0000"/>
                </a:solidFill>
                <a:latin typeface="方正超粗黑简体" pitchFamily="2" charset="-122"/>
                <a:ea typeface="方正超粗黑简体" pitchFamily="2" charset="-122"/>
              </a:rPr>
              <a:t>苏联在遭到德军突然入侵之后，立即进行了全国总动员。</a:t>
            </a:r>
            <a:r>
              <a:rPr lang="en-US" altLang="zh-CN" sz="2400" dirty="0">
                <a:solidFill>
                  <a:srgbClr val="FF0000"/>
                </a:solidFill>
                <a:latin typeface="方正超粗黑简体" pitchFamily="2" charset="-122"/>
                <a:ea typeface="方正超粗黑简体" pitchFamily="2" charset="-122"/>
              </a:rPr>
              <a:t>8</a:t>
            </a:r>
            <a:r>
              <a:rPr lang="zh-CN" altLang="en-US" sz="2400" dirty="0">
                <a:solidFill>
                  <a:srgbClr val="FF0000"/>
                </a:solidFill>
                <a:latin typeface="方正超粗黑简体" pitchFamily="2" charset="-122"/>
                <a:ea typeface="方正超粗黑简体" pitchFamily="2" charset="-122"/>
              </a:rPr>
              <a:t>天时间就征召了</a:t>
            </a:r>
            <a:r>
              <a:rPr lang="en-US" altLang="zh-CN" sz="2400" dirty="0">
                <a:solidFill>
                  <a:srgbClr val="FF0000"/>
                </a:solidFill>
                <a:latin typeface="方正超粗黑简体" pitchFamily="2" charset="-122"/>
                <a:ea typeface="方正超粗黑简体" pitchFamily="2" charset="-122"/>
              </a:rPr>
              <a:t>530</a:t>
            </a:r>
            <a:r>
              <a:rPr lang="zh-CN" altLang="en-US" sz="2400" dirty="0">
                <a:solidFill>
                  <a:srgbClr val="FF0000"/>
                </a:solidFill>
                <a:latin typeface="方正超粗黑简体" pitchFamily="2" charset="-122"/>
                <a:ea typeface="方正超粗黑简体" pitchFamily="2" charset="-122"/>
              </a:rPr>
              <a:t>万士兵，一个月内征召了</a:t>
            </a:r>
            <a:r>
              <a:rPr lang="en-US" altLang="zh-CN" sz="2400" dirty="0">
                <a:solidFill>
                  <a:srgbClr val="FF0000"/>
                </a:solidFill>
                <a:latin typeface="方正超粗黑简体" pitchFamily="2" charset="-122"/>
                <a:ea typeface="方正超粗黑简体" pitchFamily="2" charset="-122"/>
              </a:rPr>
              <a:t>65</a:t>
            </a:r>
            <a:r>
              <a:rPr lang="zh-CN" altLang="en-US" sz="2400" dirty="0">
                <a:solidFill>
                  <a:srgbClr val="FF0000"/>
                </a:solidFill>
                <a:latin typeface="方正超粗黑简体" pitchFamily="2" charset="-122"/>
                <a:ea typeface="方正超粗黑简体" pitchFamily="2" charset="-122"/>
              </a:rPr>
              <a:t>万预备役军官</a:t>
            </a:r>
            <a:r>
              <a:rPr lang="en-US" altLang="zh-CN" sz="2400" dirty="0">
                <a:solidFill>
                  <a:srgbClr val="FF0000"/>
                </a:solidFill>
                <a:latin typeface="方正超粗黑简体" pitchFamily="2" charset="-122"/>
                <a:ea typeface="方正超粗黑简体" pitchFamily="2" charset="-122"/>
              </a:rPr>
              <a:t>,</a:t>
            </a:r>
            <a:r>
              <a:rPr lang="zh-CN" altLang="en-US" sz="2400" dirty="0">
                <a:solidFill>
                  <a:srgbClr val="FF0000"/>
                </a:solidFill>
                <a:latin typeface="方正超粗黑简体" pitchFamily="2" charset="-122"/>
                <a:ea typeface="方正超粗黑简体" pitchFamily="2" charset="-122"/>
              </a:rPr>
              <a:t>战争第一年征召官兵达</a:t>
            </a:r>
            <a:r>
              <a:rPr lang="en-US" altLang="zh-CN" sz="2400" dirty="0">
                <a:solidFill>
                  <a:srgbClr val="FF0000"/>
                </a:solidFill>
                <a:latin typeface="方正超粗黑简体" pitchFamily="2" charset="-122"/>
                <a:ea typeface="方正超粗黑简体" pitchFamily="2" charset="-122"/>
              </a:rPr>
              <a:t>1894</a:t>
            </a:r>
            <a:r>
              <a:rPr lang="zh-CN" altLang="en-US" sz="2400" dirty="0">
                <a:solidFill>
                  <a:srgbClr val="FF0000"/>
                </a:solidFill>
                <a:latin typeface="方正超粗黑简体" pitchFamily="2" charset="-122"/>
                <a:ea typeface="方正超粗黑简体" pitchFamily="2" charset="-122"/>
              </a:rPr>
              <a:t>万。持续不断的兵员补充为苏联夺取卫国战争的胜利奠定了扎实的基础。</a:t>
            </a:r>
          </a:p>
        </p:txBody>
      </p:sp>
      <p:sp>
        <p:nvSpPr>
          <p:cNvPr id="42008" name="Text Box 24"/>
          <p:cNvSpPr txBox="1"/>
          <p:nvPr/>
        </p:nvSpPr>
        <p:spPr>
          <a:xfrm>
            <a:off x="684213" y="4437063"/>
            <a:ext cx="7543800" cy="822325"/>
          </a:xfrm>
          <a:prstGeom prst="rect">
            <a:avLst/>
          </a:prstGeom>
          <a:solidFill>
            <a:schemeClr val="bg1"/>
          </a:solidFill>
          <a:ln w="9525">
            <a:noFill/>
          </a:ln>
        </p:spPr>
        <p:txBody>
          <a:bodyPr anchor="t" anchorCtr="0">
            <a:spAutoFit/>
          </a:bodyPr>
          <a:lstStyle/>
          <a:p>
            <a:pPr>
              <a:spcBef>
                <a:spcPct val="50000"/>
              </a:spcBef>
            </a:pPr>
            <a:r>
              <a:rPr lang="en-US" altLang="zh-CN" sz="2400" dirty="0">
                <a:solidFill>
                  <a:srgbClr val="FF0000"/>
                </a:solidFill>
                <a:latin typeface="方正超粗黑简体" pitchFamily="2" charset="-122"/>
                <a:ea typeface="方正超粗黑简体" pitchFamily="2" charset="-122"/>
              </a:rPr>
              <a:t>    </a:t>
            </a:r>
            <a:r>
              <a:rPr lang="en-US" altLang="zh-CN" sz="2400" dirty="0">
                <a:solidFill>
                  <a:srgbClr val="FF0000"/>
                </a:solidFill>
                <a:latin typeface="Times New Roman" panose="02020603050405020304" pitchFamily="18" charset="0"/>
                <a:ea typeface="方正超粗黑简体" pitchFamily="2" charset="-122"/>
              </a:rPr>
              <a:t>——</a:t>
            </a:r>
            <a:r>
              <a:rPr lang="zh-CN" altLang="en-US" sz="2400" dirty="0">
                <a:solidFill>
                  <a:srgbClr val="FF0000"/>
                </a:solidFill>
                <a:latin typeface="方正超粗黑简体" pitchFamily="2" charset="-122"/>
                <a:ea typeface="方正超粗黑简体" pitchFamily="2" charset="-122"/>
              </a:rPr>
              <a:t>战争开始时，苏军总员额是</a:t>
            </a:r>
            <a:r>
              <a:rPr lang="en-US" altLang="zh-CN" sz="2400" dirty="0">
                <a:solidFill>
                  <a:srgbClr val="FF0000"/>
                </a:solidFill>
                <a:latin typeface="方正超粗黑简体" pitchFamily="2" charset="-122"/>
                <a:ea typeface="方正超粗黑简体" pitchFamily="2" charset="-122"/>
              </a:rPr>
              <a:t>460</a:t>
            </a:r>
            <a:r>
              <a:rPr lang="zh-CN" altLang="en-US" sz="2400" dirty="0">
                <a:solidFill>
                  <a:srgbClr val="FF0000"/>
                </a:solidFill>
                <a:latin typeface="方正超粗黑简体" pitchFamily="2" charset="-122"/>
                <a:ea typeface="方正超粗黑简体" pitchFamily="2" charset="-122"/>
              </a:rPr>
              <a:t>万，经过一年作战，到</a:t>
            </a:r>
            <a:r>
              <a:rPr lang="en-US" altLang="zh-CN" sz="2400" dirty="0">
                <a:solidFill>
                  <a:srgbClr val="FF0000"/>
                </a:solidFill>
                <a:latin typeface="方正超粗黑简体" pitchFamily="2" charset="-122"/>
                <a:ea typeface="方正超粗黑简体" pitchFamily="2" charset="-122"/>
              </a:rPr>
              <a:t>1942</a:t>
            </a:r>
            <a:r>
              <a:rPr lang="zh-CN" altLang="en-US" sz="2400" dirty="0">
                <a:solidFill>
                  <a:srgbClr val="FF0000"/>
                </a:solidFill>
                <a:latin typeface="方正超粗黑简体" pitchFamily="2" charset="-122"/>
                <a:ea typeface="方正超粗黑简体" pitchFamily="2" charset="-122"/>
              </a:rPr>
              <a:t>年</a:t>
            </a:r>
            <a:r>
              <a:rPr lang="en-US" altLang="zh-CN" sz="2400" dirty="0">
                <a:solidFill>
                  <a:srgbClr val="FF0000"/>
                </a:solidFill>
                <a:latin typeface="方正超粗黑简体" pitchFamily="2" charset="-122"/>
                <a:ea typeface="方正超粗黑简体" pitchFamily="2" charset="-122"/>
              </a:rPr>
              <a:t>5</a:t>
            </a:r>
            <a:r>
              <a:rPr lang="zh-CN" altLang="en-US" sz="2400" dirty="0">
                <a:solidFill>
                  <a:srgbClr val="FF0000"/>
                </a:solidFill>
                <a:latin typeface="方正超粗黑简体" pitchFamily="2" charset="-122"/>
                <a:ea typeface="方正超粗黑简体" pitchFamily="2" charset="-122"/>
              </a:rPr>
              <a:t>月，苏军已经损失兵力</a:t>
            </a:r>
            <a:r>
              <a:rPr lang="en-US" altLang="zh-CN" sz="2400" dirty="0">
                <a:solidFill>
                  <a:srgbClr val="FF0000"/>
                </a:solidFill>
                <a:latin typeface="方正超粗黑简体" pitchFamily="2" charset="-122"/>
                <a:ea typeface="方正超粗黑简体" pitchFamily="2" charset="-122"/>
              </a:rPr>
              <a:t>804</a:t>
            </a:r>
            <a:r>
              <a:rPr lang="zh-CN" altLang="en-US" sz="2400" dirty="0">
                <a:solidFill>
                  <a:srgbClr val="FF0000"/>
                </a:solidFill>
                <a:latin typeface="方正超粗黑简体" pitchFamily="2" charset="-122"/>
                <a:ea typeface="方正超粗黑简体" pitchFamily="2" charset="-122"/>
              </a:rPr>
              <a:t>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1989"/>
                                        </p:tgtEl>
                                        <p:attrNameLst>
                                          <p:attrName>style.visibility</p:attrName>
                                        </p:attrNameLst>
                                      </p:cBhvr>
                                      <p:to>
                                        <p:strVal val="visible"/>
                                      </p:to>
                                    </p:set>
                                    <p:animEffect transition="in" filter="slide(fromLeft)">
                                      <p:cBhvr>
                                        <p:cTn id="7" dur="500"/>
                                        <p:tgtEl>
                                          <p:spTgt spid="41989"/>
                                        </p:tgtEl>
                                      </p:cBhvr>
                                    </p:animEffect>
                                  </p:childTnLst>
                                </p:cTn>
                              </p:par>
                              <p:par>
                                <p:cTn id="8" presetID="12" presetClass="entr" presetSubtype="8" fill="hold" nodeType="withEffect">
                                  <p:stCondLst>
                                    <p:cond delay="0"/>
                                  </p:stCondLst>
                                  <p:childTnLst>
                                    <p:set>
                                      <p:cBhvr>
                                        <p:cTn id="9" dur="1" fill="hold">
                                          <p:stCondLst>
                                            <p:cond delay="0"/>
                                          </p:stCondLst>
                                        </p:cTn>
                                        <p:tgtEl>
                                          <p:spTgt spid="41988"/>
                                        </p:tgtEl>
                                        <p:attrNameLst>
                                          <p:attrName>style.visibility</p:attrName>
                                        </p:attrNameLst>
                                      </p:cBhvr>
                                      <p:to>
                                        <p:strVal val="visible"/>
                                      </p:to>
                                    </p:set>
                                    <p:animEffect transition="in" filter="slide(fromLeft)">
                                      <p:cBhvr>
                                        <p:cTn id="10" dur="500"/>
                                        <p:tgtEl>
                                          <p:spTgt spid="41988"/>
                                        </p:tgtEl>
                                      </p:cBhvr>
                                    </p:animEffect>
                                  </p:childTnLst>
                                </p:cTn>
                              </p:par>
                              <p:par>
                                <p:cTn id="11" presetID="12" presetClass="entr" presetSubtype="8" fill="hold" nodeType="withEffect">
                                  <p:stCondLst>
                                    <p:cond delay="0"/>
                                  </p:stCondLst>
                                  <p:childTnLst>
                                    <p:set>
                                      <p:cBhvr>
                                        <p:cTn id="12" dur="1" fill="hold">
                                          <p:stCondLst>
                                            <p:cond delay="0"/>
                                          </p:stCondLst>
                                        </p:cTn>
                                        <p:tgtEl>
                                          <p:spTgt spid="41987"/>
                                        </p:tgtEl>
                                        <p:attrNameLst>
                                          <p:attrName>style.visibility</p:attrName>
                                        </p:attrNameLst>
                                      </p:cBhvr>
                                      <p:to>
                                        <p:strVal val="visible"/>
                                      </p:to>
                                    </p:set>
                                    <p:animEffect transition="in" filter="slide(fromLeft)">
                                      <p:cBhvr>
                                        <p:cTn id="13" dur="500"/>
                                        <p:tgtEl>
                                          <p:spTgt spid="41987"/>
                                        </p:tgtEl>
                                      </p:cBhvr>
                                    </p:animEffect>
                                  </p:childTnLst>
                                </p:cTn>
                              </p:par>
                              <p:par>
                                <p:cTn id="14" presetID="12" presetClass="entr" presetSubtype="8" fill="hold" nodeType="withEffect">
                                  <p:stCondLst>
                                    <p:cond delay="0"/>
                                  </p:stCondLst>
                                  <p:childTnLst>
                                    <p:set>
                                      <p:cBhvr>
                                        <p:cTn id="15" dur="1" fill="hold">
                                          <p:stCondLst>
                                            <p:cond delay="0"/>
                                          </p:stCondLst>
                                        </p:cTn>
                                        <p:tgtEl>
                                          <p:spTgt spid="41986"/>
                                        </p:tgtEl>
                                        <p:attrNameLst>
                                          <p:attrName>style.visibility</p:attrName>
                                        </p:attrNameLst>
                                      </p:cBhvr>
                                      <p:to>
                                        <p:strVal val="visible"/>
                                      </p:to>
                                    </p:set>
                                    <p:animEffect transition="in" filter="slide(fromLeft)">
                                      <p:cBhvr>
                                        <p:cTn id="16" dur="500"/>
                                        <p:tgtEl>
                                          <p:spTgt spid="41986"/>
                                        </p:tgtEl>
                                      </p:cBhvr>
                                    </p:animEffect>
                                  </p:childTnLst>
                                </p:cTn>
                              </p:par>
                              <p:par>
                                <p:cTn id="17" presetID="12" presetClass="entr" presetSubtype="8" fill="hold" nodeType="withEffect">
                                  <p:stCondLst>
                                    <p:cond delay="0"/>
                                  </p:stCondLst>
                                  <p:childTnLst>
                                    <p:set>
                                      <p:cBhvr>
                                        <p:cTn id="18" dur="1" fill="hold">
                                          <p:stCondLst>
                                            <p:cond delay="0"/>
                                          </p:stCondLst>
                                        </p:cTn>
                                        <p:tgtEl>
                                          <p:spTgt spid="41990"/>
                                        </p:tgtEl>
                                        <p:attrNameLst>
                                          <p:attrName>style.visibility</p:attrName>
                                        </p:attrNameLst>
                                      </p:cBhvr>
                                      <p:to>
                                        <p:strVal val="visible"/>
                                      </p:to>
                                    </p:set>
                                    <p:animEffect transition="in" filter="slide(fromLeft)">
                                      <p:cBhvr>
                                        <p:cTn id="19" dur="500"/>
                                        <p:tgtEl>
                                          <p:spTgt spid="41990"/>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22" presetClass="entr" presetSubtype="8" fill="hold" nodeType="withEffect">
                                  <p:stCondLst>
                                    <p:cond delay="0"/>
                                  </p:stCondLst>
                                  <p:childTnLst>
                                    <p:set>
                                      <p:cBhvr>
                                        <p:cTn id="27" dur="1" fill="hold">
                                          <p:stCondLst>
                                            <p:cond delay="0"/>
                                          </p:stCondLst>
                                        </p:cTn>
                                        <p:tgtEl>
                                          <p:spTgt spid="41991"/>
                                        </p:tgtEl>
                                        <p:attrNameLst>
                                          <p:attrName>style.visibility</p:attrName>
                                        </p:attrNameLst>
                                      </p:cBhvr>
                                      <p:to>
                                        <p:strVal val="visible"/>
                                      </p:to>
                                    </p:set>
                                    <p:animEffect transition="in" filter="wipe(left)">
                                      <p:cBhvr>
                                        <p:cTn id="28" dur="1000"/>
                                        <p:tgtEl>
                                          <p:spTgt spid="41991"/>
                                        </p:tgtEl>
                                      </p:cBhvr>
                                    </p:animEffect>
                                  </p:childTnLst>
                                </p:cTn>
                              </p:par>
                              <p:par>
                                <p:cTn id="29" presetID="22" presetClass="entr" presetSubtype="8" fill="hold" nodeType="withEffect">
                                  <p:stCondLst>
                                    <p:cond delay="0"/>
                                  </p:stCondLst>
                                  <p:childTnLst>
                                    <p:set>
                                      <p:cBhvr>
                                        <p:cTn id="30" dur="1" fill="hold">
                                          <p:stCondLst>
                                            <p:cond delay="0"/>
                                          </p:stCondLst>
                                        </p:cTn>
                                        <p:tgtEl>
                                          <p:spTgt spid="41992"/>
                                        </p:tgtEl>
                                        <p:attrNameLst>
                                          <p:attrName>style.visibility</p:attrName>
                                        </p:attrNameLst>
                                      </p:cBhvr>
                                      <p:to>
                                        <p:strVal val="visible"/>
                                      </p:to>
                                    </p:set>
                                    <p:animEffect transition="in" filter="wipe(left)">
                                      <p:cBhvr>
                                        <p:cTn id="31" dur="1000"/>
                                        <p:tgtEl>
                                          <p:spTgt spid="41992"/>
                                        </p:tgtEl>
                                      </p:cBhvr>
                                    </p:animEffect>
                                  </p:childTnLst>
                                </p:cTn>
                              </p:par>
                              <p:par>
                                <p:cTn id="32" presetID="22" presetClass="entr" presetSubtype="8" fill="hold" nodeType="withEffect">
                                  <p:stCondLst>
                                    <p:cond delay="0"/>
                                  </p:stCondLst>
                                  <p:childTnLst>
                                    <p:set>
                                      <p:cBhvr>
                                        <p:cTn id="33" dur="1" fill="hold">
                                          <p:stCondLst>
                                            <p:cond delay="0"/>
                                          </p:stCondLst>
                                        </p:cTn>
                                        <p:tgtEl>
                                          <p:spTgt spid="41993"/>
                                        </p:tgtEl>
                                        <p:attrNameLst>
                                          <p:attrName>style.visibility</p:attrName>
                                        </p:attrNameLst>
                                      </p:cBhvr>
                                      <p:to>
                                        <p:strVal val="visible"/>
                                      </p:to>
                                    </p:set>
                                    <p:animEffect transition="in" filter="wipe(left)">
                                      <p:cBhvr>
                                        <p:cTn id="34" dur="1000"/>
                                        <p:tgtEl>
                                          <p:spTgt spid="41993"/>
                                        </p:tgtEl>
                                      </p:cBhvr>
                                    </p:animEffect>
                                  </p:childTnLst>
                                </p:cTn>
                              </p:par>
                              <p:par>
                                <p:cTn id="35" presetID="22" presetClass="entr" presetSubtype="1" fill="hold" grpId="1" nodeType="withEffect">
                                  <p:stCondLst>
                                    <p:cond delay="0"/>
                                  </p:stCondLst>
                                  <p:childTnLst>
                                    <p:set>
                                      <p:cBhvr>
                                        <p:cTn id="36" dur="1" fill="hold">
                                          <p:stCondLst>
                                            <p:cond delay="0"/>
                                          </p:stCondLst>
                                        </p:cTn>
                                        <p:tgtEl>
                                          <p:spTgt spid="42003"/>
                                        </p:tgtEl>
                                        <p:attrNameLst>
                                          <p:attrName>style.visibility</p:attrName>
                                        </p:attrNameLst>
                                      </p:cBhvr>
                                      <p:to>
                                        <p:strVal val="visible"/>
                                      </p:to>
                                    </p:set>
                                    <p:animEffect transition="in" filter="wipe(up)">
                                      <p:cBhvr>
                                        <p:cTn id="37" dur="500"/>
                                        <p:tgtEl>
                                          <p:spTgt spid="42003"/>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xit" presetSubtype="0" fill="hold" grpId="0" nodeType="clickEffect">
                                  <p:stCondLst>
                                    <p:cond delay="0"/>
                                  </p:stCondLst>
                                  <p:childTnLst>
                                    <p:anim calcmode="lin" valueType="num">
                                      <p:cBhvr>
                                        <p:cTn id="41" dur="500"/>
                                        <p:tgtEl>
                                          <p:spTgt spid="42003"/>
                                        </p:tgtEl>
                                        <p:attrNameLst>
                                          <p:attrName>ppt_w</p:attrName>
                                        </p:attrNameLst>
                                      </p:cBhvr>
                                      <p:tavLst>
                                        <p:tav tm="0">
                                          <p:val>
                                            <p:strVal val="ppt_w"/>
                                          </p:val>
                                        </p:tav>
                                        <p:tav tm="100000">
                                          <p:val>
                                            <p:strVal val="ppt_w*0.70"/>
                                          </p:val>
                                        </p:tav>
                                      </p:tavLst>
                                    </p:anim>
                                    <p:anim calcmode="lin" valueType="num">
                                      <p:cBhvr>
                                        <p:cTn id="42" dur="500"/>
                                        <p:tgtEl>
                                          <p:spTgt spid="42003"/>
                                        </p:tgtEl>
                                        <p:attrNameLst>
                                          <p:attrName>ppt_h</p:attrName>
                                        </p:attrNameLst>
                                      </p:cBhvr>
                                      <p:tavLst>
                                        <p:tav tm="0">
                                          <p:val>
                                            <p:strVal val="ppt_h"/>
                                          </p:val>
                                        </p:tav>
                                        <p:tav tm="100000">
                                          <p:val>
                                            <p:strVal val="ppt_h"/>
                                          </p:val>
                                        </p:tav>
                                      </p:tavLst>
                                    </p:anim>
                                    <p:animEffect transition="out" filter="fade">
                                      <p:cBhvr>
                                        <p:cTn id="43" dur="500"/>
                                        <p:tgtEl>
                                          <p:spTgt spid="42003"/>
                                        </p:tgtEl>
                                      </p:cBhvr>
                                    </p:animEffect>
                                    <p:set>
                                      <p:cBhvr>
                                        <p:cTn id="44" dur="1" fill="hold">
                                          <p:stCondLst>
                                            <p:cond delay="499"/>
                                          </p:stCondLst>
                                        </p:cTn>
                                        <p:tgtEl>
                                          <p:spTgt spid="42003"/>
                                        </p:tgtEl>
                                        <p:attrNameLst>
                                          <p:attrName>style.visibility</p:attrName>
                                        </p:attrNameLst>
                                      </p:cBhvr>
                                      <p:to>
                                        <p:strVal val="hidden"/>
                                      </p:to>
                                    </p:set>
                                  </p:childTnLst>
                                </p:cTn>
                              </p:par>
                            </p:childTnLst>
                          </p:cTn>
                        </p:par>
                        <p:par>
                          <p:cTn id="45" fill="hold">
                            <p:stCondLst>
                              <p:cond delay="500"/>
                            </p:stCondLst>
                            <p:childTnLst>
                              <p:par>
                                <p:cTn id="46" presetID="22" presetClass="entr" presetSubtype="1" fill="hold" grpId="1" nodeType="afterEffect">
                                  <p:stCondLst>
                                    <p:cond delay="0"/>
                                  </p:stCondLst>
                                  <p:childTnLst>
                                    <p:set>
                                      <p:cBhvr>
                                        <p:cTn id="47" dur="1" fill="hold">
                                          <p:stCondLst>
                                            <p:cond delay="0"/>
                                          </p:stCondLst>
                                        </p:cTn>
                                        <p:tgtEl>
                                          <p:spTgt spid="42008"/>
                                        </p:tgtEl>
                                        <p:attrNameLst>
                                          <p:attrName>style.visibility</p:attrName>
                                        </p:attrNameLst>
                                      </p:cBhvr>
                                      <p:to>
                                        <p:strVal val="visible"/>
                                      </p:to>
                                    </p:set>
                                    <p:animEffect transition="in" filter="wipe(up)">
                                      <p:cBhvr>
                                        <p:cTn id="48" dur="500"/>
                                        <p:tgtEl>
                                          <p:spTgt spid="42008"/>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xit" presetSubtype="0" fill="hold" grpId="0" nodeType="clickEffect">
                                  <p:stCondLst>
                                    <p:cond delay="0"/>
                                  </p:stCondLst>
                                  <p:childTnLst>
                                    <p:anim calcmode="lin" valueType="num">
                                      <p:cBhvr>
                                        <p:cTn id="52" dur="1000"/>
                                        <p:tgtEl>
                                          <p:spTgt spid="42008"/>
                                        </p:tgtEl>
                                        <p:attrNameLst>
                                          <p:attrName>ppt_w</p:attrName>
                                        </p:attrNameLst>
                                      </p:cBhvr>
                                      <p:tavLst>
                                        <p:tav tm="0">
                                          <p:val>
                                            <p:strVal val="ppt_w"/>
                                          </p:val>
                                        </p:tav>
                                        <p:tav tm="100000">
                                          <p:val>
                                            <p:strVal val="ppt_w*0.70"/>
                                          </p:val>
                                        </p:tav>
                                      </p:tavLst>
                                    </p:anim>
                                    <p:anim calcmode="lin" valueType="num">
                                      <p:cBhvr>
                                        <p:cTn id="53" dur="1000"/>
                                        <p:tgtEl>
                                          <p:spTgt spid="42008"/>
                                        </p:tgtEl>
                                        <p:attrNameLst>
                                          <p:attrName>ppt_h</p:attrName>
                                        </p:attrNameLst>
                                      </p:cBhvr>
                                      <p:tavLst>
                                        <p:tav tm="0">
                                          <p:val>
                                            <p:strVal val="ppt_h"/>
                                          </p:val>
                                        </p:tav>
                                        <p:tav tm="100000">
                                          <p:val>
                                            <p:strVal val="ppt_h"/>
                                          </p:val>
                                        </p:tav>
                                      </p:tavLst>
                                    </p:anim>
                                    <p:animEffect transition="out" filter="fade">
                                      <p:cBhvr>
                                        <p:cTn id="54" dur="1000"/>
                                        <p:tgtEl>
                                          <p:spTgt spid="42008"/>
                                        </p:tgtEl>
                                      </p:cBhvr>
                                    </p:animEffect>
                                    <p:set>
                                      <p:cBhvr>
                                        <p:cTn id="55" dur="1" fill="hold">
                                          <p:stCondLst>
                                            <p:cond delay="999"/>
                                          </p:stCondLst>
                                        </p:cTn>
                                        <p:tgtEl>
                                          <p:spTgt spid="42008"/>
                                        </p:tgtEl>
                                        <p:attrNameLst>
                                          <p:attrName>style.visibility</p:attrName>
                                        </p:attrNameLst>
                                      </p:cBhvr>
                                      <p:to>
                                        <p:strVal val="hidden"/>
                                      </p:to>
                                    </p:set>
                                  </p:childTnLst>
                                </p:cTn>
                              </p:par>
                            </p:childTnLst>
                          </p:cTn>
                        </p:par>
                        <p:par>
                          <p:cTn id="56" fill="hold">
                            <p:stCondLst>
                              <p:cond delay="1000"/>
                            </p:stCondLst>
                            <p:childTnLst>
                              <p:par>
                                <p:cTn id="57" presetID="22" presetClass="entr" presetSubtype="1" fill="hold" grpId="0" nodeType="afterEffect">
                                  <p:stCondLst>
                                    <p:cond delay="0"/>
                                  </p:stCondLst>
                                  <p:childTnLst>
                                    <p:set>
                                      <p:cBhvr>
                                        <p:cTn id="58" dur="1" fill="hold">
                                          <p:stCondLst>
                                            <p:cond delay="0"/>
                                          </p:stCondLst>
                                        </p:cTn>
                                        <p:tgtEl>
                                          <p:spTgt spid="42004"/>
                                        </p:tgtEl>
                                        <p:attrNameLst>
                                          <p:attrName>style.visibility</p:attrName>
                                        </p:attrNameLst>
                                      </p:cBhvr>
                                      <p:to>
                                        <p:strVal val="visible"/>
                                      </p:to>
                                    </p:set>
                                    <p:animEffect transition="in" filter="wipe(up)">
                                      <p:cBhvr>
                                        <p:cTn id="59" dur="1000"/>
                                        <p:tgtEl>
                                          <p:spTgt spid="42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3" grpId="0" animBg="1"/>
      <p:bldP spid="42003" grpId="1" animBg="1"/>
      <p:bldP spid="42004" grpId="0" animBg="1"/>
      <p:bldP spid="42008" grpId="0" animBg="1"/>
      <p:bldP spid="42008"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81923" name="Text Box 3"/>
          <p:cNvSpPr txBox="1"/>
          <p:nvPr/>
        </p:nvSpPr>
        <p:spPr>
          <a:xfrm>
            <a:off x="1116013" y="0"/>
            <a:ext cx="2951162"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现役部队动员 </a:t>
            </a:r>
          </a:p>
        </p:txBody>
      </p:sp>
      <p:sp>
        <p:nvSpPr>
          <p:cNvPr id="62467" name="Text Box 4"/>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（二）武装力量动员</a:t>
            </a:r>
          </a:p>
        </p:txBody>
      </p:sp>
      <p:pic>
        <p:nvPicPr>
          <p:cNvPr id="81931" name="Picture 11" descr="“青岛”号导弹驱逐舰和“太仓”号远洋综合补给舰"/>
          <p:cNvPicPr>
            <a:picLocks noChangeAspect="1"/>
          </p:cNvPicPr>
          <p:nvPr/>
        </p:nvPicPr>
        <p:blipFill>
          <a:blip r:embed="rId3"/>
          <a:stretch>
            <a:fillRect/>
          </a:stretch>
        </p:blipFill>
        <p:spPr>
          <a:xfrm>
            <a:off x="684213" y="4581525"/>
            <a:ext cx="2303462" cy="1414463"/>
          </a:xfrm>
          <a:prstGeom prst="rect">
            <a:avLst/>
          </a:prstGeom>
          <a:noFill/>
          <a:ln w="9525">
            <a:noFill/>
          </a:ln>
        </p:spPr>
      </p:pic>
      <p:pic>
        <p:nvPicPr>
          <p:cNvPr id="81932" name="Picture 12" descr="63A水陆两栖坦克"/>
          <p:cNvPicPr>
            <a:picLocks noChangeAspect="1"/>
          </p:cNvPicPr>
          <p:nvPr/>
        </p:nvPicPr>
        <p:blipFill>
          <a:blip r:embed="rId4"/>
          <a:stretch>
            <a:fillRect/>
          </a:stretch>
        </p:blipFill>
        <p:spPr>
          <a:xfrm>
            <a:off x="684213" y="2924175"/>
            <a:ext cx="2303462" cy="1457325"/>
          </a:xfrm>
          <a:prstGeom prst="rect">
            <a:avLst/>
          </a:prstGeom>
          <a:noFill/>
          <a:ln w="9525">
            <a:noFill/>
          </a:ln>
        </p:spPr>
      </p:pic>
      <p:pic>
        <p:nvPicPr>
          <p:cNvPr id="81933" name="Picture 13" descr="苏-27（2） 拷贝"/>
          <p:cNvPicPr>
            <a:picLocks noChangeAspect="1"/>
          </p:cNvPicPr>
          <p:nvPr/>
        </p:nvPicPr>
        <p:blipFill>
          <a:blip r:embed="rId5"/>
          <a:stretch>
            <a:fillRect/>
          </a:stretch>
        </p:blipFill>
        <p:spPr>
          <a:xfrm>
            <a:off x="684213" y="1268413"/>
            <a:ext cx="2303462" cy="1473200"/>
          </a:xfrm>
          <a:prstGeom prst="rect">
            <a:avLst/>
          </a:prstGeom>
          <a:noFill/>
          <a:ln w="9525">
            <a:noFill/>
          </a:ln>
        </p:spPr>
      </p:pic>
      <p:sp>
        <p:nvSpPr>
          <p:cNvPr id="81936" name="Text Box 16"/>
          <p:cNvSpPr txBox="1"/>
          <p:nvPr/>
        </p:nvSpPr>
        <p:spPr>
          <a:xfrm>
            <a:off x="3563938" y="1268413"/>
            <a:ext cx="611187" cy="2016125"/>
          </a:xfrm>
          <a:prstGeom prst="rect">
            <a:avLst/>
          </a:prstGeom>
          <a:noFill/>
          <a:ln w="12700">
            <a:noFill/>
          </a:ln>
          <a:effectLst>
            <a:outerShdw dist="35921" dir="2699999" algn="ctr" rotWithShape="0">
              <a:schemeClr val="tx1"/>
            </a:outerShdw>
          </a:effectLst>
        </p:spPr>
        <p:txBody>
          <a:bodyPr vert="eaVert" anchor="t" anchorCtr="0">
            <a:spAutoFit/>
          </a:bodyPr>
          <a:lstStyle/>
          <a:p>
            <a:pPr>
              <a:spcBef>
                <a:spcPct val="50000"/>
              </a:spcBef>
              <a:buSzTx/>
              <a:buFont typeface="Arial" panose="020B0604020202020204" pitchFamily="34" charset="0"/>
            </a:pPr>
            <a:r>
              <a:rPr lang="zh-CN" altLang="en-US" sz="2800">
                <a:solidFill>
                  <a:srgbClr val="FFFF00"/>
                </a:solidFill>
                <a:latin typeface="Arial" panose="020B0604020202020204" pitchFamily="34" charset="0"/>
                <a:ea typeface="方正大黑简体" panose="02000000000000000000" pitchFamily="2" charset="-122"/>
              </a:rPr>
              <a:t>平时和战时</a:t>
            </a:r>
          </a:p>
        </p:txBody>
      </p:sp>
      <p:sp>
        <p:nvSpPr>
          <p:cNvPr id="81937" name="Text Box 17" descr="“谢菲尔德”号 副本"/>
          <p:cNvSpPr txBox="1"/>
          <p:nvPr/>
        </p:nvSpPr>
        <p:spPr>
          <a:xfrm>
            <a:off x="4716463" y="1196975"/>
            <a:ext cx="4211637" cy="2043113"/>
          </a:xfrm>
          <a:prstGeom prst="rect">
            <a:avLst/>
          </a:prstGeom>
          <a:noFill/>
          <a:ln w="38100">
            <a:noFill/>
          </a:ln>
          <a:effectLst>
            <a:outerShdw dist="50800" dir="5400000"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3200">
                <a:solidFill>
                  <a:srgbClr val="FFFF00"/>
                </a:solidFill>
                <a:latin typeface="Times New Roman" panose="02020603050405020304" pitchFamily="18" charset="0"/>
                <a:ea typeface="方正超粗黑简体" pitchFamily="2" charset="-122"/>
              </a:rPr>
              <a:t>现役部队的规模不同</a:t>
            </a:r>
          </a:p>
          <a:p>
            <a:pPr>
              <a:spcBef>
                <a:spcPct val="50000"/>
              </a:spcBef>
              <a:buSzTx/>
              <a:buFont typeface="Arial" panose="020B0604020202020204" pitchFamily="34" charset="0"/>
            </a:pPr>
            <a:r>
              <a:rPr lang="zh-CN" altLang="en-US" sz="3200">
                <a:solidFill>
                  <a:srgbClr val="FFFF00"/>
                </a:solidFill>
                <a:latin typeface="Times New Roman" panose="02020603050405020304" pitchFamily="18" charset="0"/>
                <a:ea typeface="方正超粗黑简体" pitchFamily="2" charset="-122"/>
              </a:rPr>
              <a:t>编制不同</a:t>
            </a:r>
          </a:p>
          <a:p>
            <a:pPr>
              <a:spcBef>
                <a:spcPct val="50000"/>
              </a:spcBef>
              <a:buSzTx/>
              <a:buFont typeface="Arial" panose="020B0604020202020204" pitchFamily="34" charset="0"/>
            </a:pPr>
            <a:r>
              <a:rPr lang="zh-CN" altLang="en-US" sz="3200">
                <a:solidFill>
                  <a:srgbClr val="FFFF00"/>
                </a:solidFill>
                <a:latin typeface="Times New Roman" panose="02020603050405020304" pitchFamily="18" charset="0"/>
                <a:ea typeface="方正超粗黑简体" pitchFamily="2" charset="-122"/>
              </a:rPr>
              <a:t>战备程度不同</a:t>
            </a:r>
          </a:p>
        </p:txBody>
      </p:sp>
      <p:sp>
        <p:nvSpPr>
          <p:cNvPr id="81938" name="AutoShape 18"/>
          <p:cNvSpPr/>
          <p:nvPr/>
        </p:nvSpPr>
        <p:spPr>
          <a:xfrm>
            <a:off x="4211638" y="1412875"/>
            <a:ext cx="431800" cy="1655763"/>
          </a:xfrm>
          <a:prstGeom prst="leftBrace">
            <a:avLst>
              <a:gd name="adj1" fmla="val 30765"/>
              <a:gd name="adj2" fmla="val 50000"/>
            </a:avLst>
          </a:prstGeom>
          <a:noFill/>
          <a:ln w="38100" cap="flat" cmpd="sng">
            <a:solidFill>
              <a:srgbClr val="FFFF00"/>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方正超粗黑简体" pitchFamily="2" charset="-122"/>
            </a:endParaRPr>
          </a:p>
        </p:txBody>
      </p:sp>
      <p:sp>
        <p:nvSpPr>
          <p:cNvPr id="12" name="Text Box 10" descr="“谢菲尔德”号 副本"/>
          <p:cNvSpPr txBox="1"/>
          <p:nvPr/>
        </p:nvSpPr>
        <p:spPr>
          <a:xfrm>
            <a:off x="4391025" y="3500438"/>
            <a:ext cx="4752975" cy="2443162"/>
          </a:xfrm>
          <a:prstGeom prst="rect">
            <a:avLst/>
          </a:prstGeom>
          <a:noFill/>
          <a:ln w="38100">
            <a:noFill/>
          </a:ln>
          <a:effectLst>
            <a:outerShdw dist="25400" dir="5400000"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rgbClr val="FFFF00"/>
                </a:solidFill>
                <a:latin typeface="Times New Roman" panose="02020603050405020304" pitchFamily="18" charset="0"/>
                <a:ea typeface="方正超粗黑简体" pitchFamily="2" charset="-122"/>
              </a:rPr>
              <a:t>——</a:t>
            </a:r>
            <a:r>
              <a:rPr lang="zh-CN" altLang="en-US" sz="2800">
                <a:solidFill>
                  <a:srgbClr val="FFFF00"/>
                </a:solidFill>
                <a:latin typeface="Times New Roman" panose="02020603050405020304" pitchFamily="18" charset="0"/>
                <a:ea typeface="方正超粗黑简体" pitchFamily="2" charset="-122"/>
              </a:rPr>
              <a:t>进入临战状态</a:t>
            </a:r>
          </a:p>
          <a:p>
            <a:pPr>
              <a:spcBef>
                <a:spcPct val="50000"/>
              </a:spcBef>
              <a:buSzTx/>
              <a:buFont typeface="Arial" panose="020B0604020202020204" pitchFamily="34" charset="0"/>
            </a:pPr>
            <a:r>
              <a:rPr lang="en-US" altLang="zh-CN" sz="2800">
                <a:solidFill>
                  <a:srgbClr val="FFFF00"/>
                </a:solidFill>
                <a:latin typeface="Times New Roman" panose="02020603050405020304" pitchFamily="18" charset="0"/>
                <a:ea typeface="方正超粗黑简体" pitchFamily="2" charset="-122"/>
              </a:rPr>
              <a:t>——</a:t>
            </a:r>
            <a:r>
              <a:rPr lang="zh-CN" altLang="en-US" sz="2800">
                <a:solidFill>
                  <a:srgbClr val="FFFF00"/>
                </a:solidFill>
                <a:latin typeface="Times New Roman" panose="02020603050405020304" pitchFamily="18" charset="0"/>
                <a:ea typeface="方正超粗黑简体" pitchFamily="2" charset="-122"/>
              </a:rPr>
              <a:t>实行战时编制</a:t>
            </a:r>
          </a:p>
          <a:p>
            <a:pPr>
              <a:spcBef>
                <a:spcPct val="50000"/>
              </a:spcBef>
              <a:buSzTx/>
              <a:buFont typeface="Arial" panose="020B0604020202020204" pitchFamily="34" charset="0"/>
            </a:pPr>
            <a:r>
              <a:rPr lang="en-US" altLang="zh-CN" sz="2800">
                <a:solidFill>
                  <a:srgbClr val="FFFF00"/>
                </a:solidFill>
                <a:latin typeface="Times New Roman" panose="02020603050405020304" pitchFamily="18" charset="0"/>
                <a:ea typeface="方正超粗黑简体" pitchFamily="2" charset="-122"/>
              </a:rPr>
              <a:t>——</a:t>
            </a:r>
            <a:r>
              <a:rPr lang="zh-CN" altLang="en-US" sz="2800">
                <a:solidFill>
                  <a:srgbClr val="FFFF00"/>
                </a:solidFill>
                <a:latin typeface="Times New Roman" panose="02020603050405020304" pitchFamily="18" charset="0"/>
                <a:ea typeface="方正超粗黑简体" pitchFamily="2" charset="-122"/>
              </a:rPr>
              <a:t>扩建现役部队</a:t>
            </a:r>
          </a:p>
          <a:p>
            <a:pPr>
              <a:spcBef>
                <a:spcPct val="50000"/>
              </a:spcBef>
              <a:buSzTx/>
              <a:buFont typeface="Arial" panose="020B0604020202020204" pitchFamily="34" charset="0"/>
            </a:pPr>
            <a:r>
              <a:rPr lang="en-US" altLang="zh-CN" sz="2800">
                <a:solidFill>
                  <a:srgbClr val="FFFF00"/>
                </a:solidFill>
                <a:latin typeface="Times New Roman" panose="02020603050405020304" pitchFamily="18" charset="0"/>
                <a:ea typeface="方正超粗黑简体" pitchFamily="2" charset="-122"/>
              </a:rPr>
              <a:t>——</a:t>
            </a:r>
            <a:r>
              <a:rPr lang="zh-CN" altLang="en-US" sz="2800">
                <a:solidFill>
                  <a:srgbClr val="FFFF00"/>
                </a:solidFill>
                <a:latin typeface="Times New Roman" panose="02020603050405020304" pitchFamily="18" charset="0"/>
                <a:ea typeface="方正超粗黑简体" pitchFamily="2" charset="-122"/>
              </a:rPr>
              <a:t>组建新的部队</a:t>
            </a:r>
          </a:p>
        </p:txBody>
      </p:sp>
      <p:sp>
        <p:nvSpPr>
          <p:cNvPr id="62475" name="文本框 1"/>
          <p:cNvSpPr txBox="1"/>
          <p:nvPr/>
        </p:nvSpPr>
        <p:spPr>
          <a:xfrm>
            <a:off x="3714750" y="3500438"/>
            <a:ext cx="460375" cy="1463675"/>
          </a:xfrm>
          <a:prstGeom prst="rect">
            <a:avLst/>
          </a:prstGeom>
          <a:noFill/>
          <a:ln w="9525">
            <a:noFill/>
          </a:ln>
        </p:spPr>
        <p:txBody>
          <a:bodyPr vert="eaVert" wrap="none" anchor="t" anchorCtr="0">
            <a:spAutoFit/>
          </a:bodyPr>
          <a:lstStyle/>
          <a:p>
            <a:r>
              <a:rPr lang="zh-CN" altLang="en-US" sz="2800">
                <a:solidFill>
                  <a:srgbClr val="FFFF00"/>
                </a:solidFill>
                <a:latin typeface="Arial" panose="020B0604020202020204" pitchFamily="34" charset="0"/>
                <a:ea typeface="方正大黑简体" panose="02000000000000000000" pitchFamily="2" charset="-122"/>
              </a:rPr>
              <a:t>现役部队动员</a:t>
            </a:r>
            <a:endParaRPr lang="zh-CN" altLang="en-US">
              <a:latin typeface="Arial" panose="020B0604020202020204" pitchFamily="34" charset="0"/>
              <a:ea typeface="方正超粗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1923"/>
                                        </p:tgtEl>
                                        <p:attrNameLst>
                                          <p:attrName>style.visibility</p:attrName>
                                        </p:attrNameLst>
                                      </p:cBhvr>
                                      <p:to>
                                        <p:strVal val="visible"/>
                                      </p:to>
                                    </p:set>
                                    <p:animEffect transition="in" filter="wipe(left)">
                                      <p:cBhvr>
                                        <p:cTn id="7" dur="500"/>
                                        <p:tgtEl>
                                          <p:spTgt spid="819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933"/>
                                        </p:tgtEl>
                                        <p:attrNameLst>
                                          <p:attrName>style.visibility</p:attrName>
                                        </p:attrNameLst>
                                      </p:cBhvr>
                                      <p:to>
                                        <p:strVal val="visible"/>
                                      </p:to>
                                    </p:set>
                                    <p:animEffect transition="in" filter="wipe(left)">
                                      <p:cBhvr>
                                        <p:cTn id="11" dur="500"/>
                                        <p:tgtEl>
                                          <p:spTgt spid="8193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1932"/>
                                        </p:tgtEl>
                                        <p:attrNameLst>
                                          <p:attrName>style.visibility</p:attrName>
                                        </p:attrNameLst>
                                      </p:cBhvr>
                                      <p:to>
                                        <p:strVal val="visible"/>
                                      </p:to>
                                    </p:set>
                                    <p:animEffect transition="in" filter="wipe(left)">
                                      <p:cBhvr>
                                        <p:cTn id="15" dur="500"/>
                                        <p:tgtEl>
                                          <p:spTgt spid="819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931"/>
                                        </p:tgtEl>
                                        <p:attrNameLst>
                                          <p:attrName>style.visibility</p:attrName>
                                        </p:attrNameLst>
                                      </p:cBhvr>
                                      <p:to>
                                        <p:strVal val="visible"/>
                                      </p:to>
                                    </p:set>
                                    <p:animEffect transition="in" filter="wipe(left)">
                                      <p:cBhvr>
                                        <p:cTn id="19" dur="500"/>
                                        <p:tgtEl>
                                          <p:spTgt spid="8193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1936"/>
                                        </p:tgtEl>
                                        <p:attrNameLst>
                                          <p:attrName>style.visibility</p:attrName>
                                        </p:attrNameLst>
                                      </p:cBhvr>
                                      <p:to>
                                        <p:strVal val="visible"/>
                                      </p:to>
                                    </p:set>
                                    <p:animEffect transition="in" filter="wipe(left)">
                                      <p:cBhvr>
                                        <p:cTn id="23" dur="500"/>
                                        <p:tgtEl>
                                          <p:spTgt spid="8193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1938"/>
                                        </p:tgtEl>
                                        <p:attrNameLst>
                                          <p:attrName>style.visibility</p:attrName>
                                        </p:attrNameLst>
                                      </p:cBhvr>
                                      <p:to>
                                        <p:strVal val="visible"/>
                                      </p:to>
                                    </p:set>
                                    <p:animEffect transition="in" filter="wipe(left)">
                                      <p:cBhvr>
                                        <p:cTn id="27" dur="500"/>
                                        <p:tgtEl>
                                          <p:spTgt spid="8193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1937"/>
                                        </p:tgtEl>
                                        <p:attrNameLst>
                                          <p:attrName>style.visibility</p:attrName>
                                        </p:attrNameLst>
                                      </p:cBhvr>
                                      <p:to>
                                        <p:strVal val="visible"/>
                                      </p:to>
                                    </p:set>
                                    <p:animEffect transition="in" filter="wipe(left)">
                                      <p:cBhvr>
                                        <p:cTn id="31" dur="500"/>
                                        <p:tgtEl>
                                          <p:spTgt spid="81937"/>
                                        </p:tgtEl>
                                      </p:cBhvr>
                                    </p:animEffect>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ppt_w</p:attrName>
                                        </p:attrNameLst>
                                      </p:cBhvr>
                                      <p:tavLst>
                                        <p:tav tm="0">
                                          <p:val>
                                            <p:fltVal val="0"/>
                                          </p:val>
                                        </p:tav>
                                        <p:tav tm="100000">
                                          <p:val>
                                            <p:strVal val="#ppt_w"/>
                                          </p:val>
                                        </p:tav>
                                      </p:tavLst>
                                    </p:anim>
                                    <p:anim calcmode="lin" valueType="num">
                                      <p:cBhvr>
                                        <p:cTn id="36" dur="1000" fill="hold"/>
                                        <p:tgtEl>
                                          <p:spTgt spid="12"/>
                                        </p:tgtEl>
                                        <p:attrNameLst>
                                          <p:attrName>ppt_h</p:attrName>
                                        </p:attrNameLst>
                                      </p:cBhvr>
                                      <p:tavLst>
                                        <p:tav tm="0">
                                          <p:val>
                                            <p:fltVal val="0"/>
                                          </p:val>
                                        </p:tav>
                                        <p:tav tm="100000">
                                          <p:val>
                                            <p:strVal val="#ppt_h"/>
                                          </p:val>
                                        </p:tav>
                                      </p:tavLst>
                                    </p:anim>
                                    <p:animEffect transition="in" filter="fade">
                                      <p:cBhvr>
                                        <p:cTn id="3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p:bldP spid="81936" grpId="0"/>
      <p:bldP spid="81937" grpId="0"/>
      <p:bldP spid="81938" grpId="0" animBg="1"/>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83971" name="Text Box 3"/>
          <p:cNvSpPr txBox="1"/>
          <p:nvPr/>
        </p:nvSpPr>
        <p:spPr>
          <a:xfrm>
            <a:off x="1116013" y="0"/>
            <a:ext cx="2951162" cy="561975"/>
          </a:xfrm>
          <a:prstGeom prst="rect">
            <a:avLst/>
          </a:prstGeom>
          <a:noFill/>
          <a:ln w="9525">
            <a:noFill/>
          </a:ln>
          <a:effectLst>
            <a:outerShdw dist="35921" dir="2699999"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预备役部队动员 </a:t>
            </a:r>
          </a:p>
        </p:txBody>
      </p:sp>
      <p:sp>
        <p:nvSpPr>
          <p:cNvPr id="63491" name="Text Box 4"/>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（二）武装力量动员</a:t>
            </a:r>
          </a:p>
        </p:txBody>
      </p:sp>
      <p:sp>
        <p:nvSpPr>
          <p:cNvPr id="83973" name="Text Box 5" descr="“谢菲尔德”号 副本"/>
          <p:cNvSpPr txBox="1"/>
          <p:nvPr/>
        </p:nvSpPr>
        <p:spPr>
          <a:xfrm>
            <a:off x="611188" y="981075"/>
            <a:ext cx="7993062" cy="519113"/>
          </a:xfrm>
          <a:prstGeom prst="rect">
            <a:avLst/>
          </a:prstGeom>
          <a:noFill/>
          <a:ln w="38100">
            <a:noFill/>
          </a:ln>
          <a:effectLst>
            <a:outerShdw dist="25400" dir="5400000"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rgbClr val="FFFF00"/>
                </a:solidFill>
                <a:latin typeface="Times New Roman" panose="02020603050405020304" pitchFamily="18" charset="0"/>
                <a:ea typeface="方正大黑简体" panose="02000000000000000000" pitchFamily="2" charset="-122"/>
              </a:rPr>
              <a:t>     </a:t>
            </a:r>
            <a:r>
              <a:rPr lang="zh-CN" altLang="en-US" sz="2800">
                <a:solidFill>
                  <a:srgbClr val="FFFF00"/>
                </a:solidFill>
                <a:latin typeface="Times New Roman" panose="02020603050405020304" pitchFamily="18" charset="0"/>
                <a:ea typeface="方正大黑简体" panose="02000000000000000000" pitchFamily="2" charset="-122"/>
              </a:rPr>
              <a:t>预备役部队成建制转服现役的活动。</a:t>
            </a:r>
          </a:p>
        </p:txBody>
      </p:sp>
      <p:pic>
        <p:nvPicPr>
          <p:cNvPr id="83977" name="Picture 9" descr="预备役"/>
          <p:cNvPicPr>
            <a:picLocks noChangeAspect="1"/>
          </p:cNvPicPr>
          <p:nvPr/>
        </p:nvPicPr>
        <p:blipFill>
          <a:blip r:embed="rId3"/>
          <a:srcRect r="1720"/>
          <a:stretch>
            <a:fillRect/>
          </a:stretch>
        </p:blipFill>
        <p:spPr>
          <a:xfrm>
            <a:off x="5867400" y="1628775"/>
            <a:ext cx="2992438" cy="2381250"/>
          </a:xfrm>
          <a:prstGeom prst="rect">
            <a:avLst/>
          </a:prstGeom>
          <a:noFill/>
          <a:ln w="9525">
            <a:noFill/>
          </a:ln>
        </p:spPr>
      </p:pic>
      <p:sp>
        <p:nvSpPr>
          <p:cNvPr id="83979" name="Text Box 11" descr="“谢菲尔德”号 副本"/>
          <p:cNvSpPr txBox="1"/>
          <p:nvPr/>
        </p:nvSpPr>
        <p:spPr>
          <a:xfrm>
            <a:off x="179388" y="1773238"/>
            <a:ext cx="5545137" cy="2868612"/>
          </a:xfrm>
          <a:prstGeom prst="rect">
            <a:avLst/>
          </a:prstGeom>
          <a:noFill/>
          <a:ln w="38100">
            <a:noFill/>
          </a:ln>
          <a:effectLst>
            <a:outerShdw dist="28398" dir="3806096"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chemeClr val="bg1"/>
                </a:solidFill>
                <a:latin typeface="方正超粗黑简体" pitchFamily="2" charset="-122"/>
                <a:ea typeface="方正超粗黑简体" pitchFamily="2" charset="-122"/>
              </a:rPr>
              <a:t>        </a:t>
            </a:r>
            <a:r>
              <a:rPr lang="zh-CN" altLang="en-US" sz="2800">
                <a:solidFill>
                  <a:schemeClr val="bg1"/>
                </a:solidFill>
                <a:latin typeface="方正超粗黑简体" pitchFamily="2" charset="-122"/>
                <a:ea typeface="方正超粗黑简体" pitchFamily="2" charset="-122"/>
              </a:rPr>
              <a:t>预备役部队按现役部队的编制进行编组，平时编一定数量的现役军官和士兵，配备一些武器装备，定期进行军事训练。</a:t>
            </a:r>
          </a:p>
          <a:p>
            <a:pPr>
              <a:spcBef>
                <a:spcPct val="50000"/>
              </a:spcBef>
              <a:buSzTx/>
              <a:buFont typeface="Arial" panose="020B0604020202020204" pitchFamily="34" charset="0"/>
            </a:pPr>
            <a:r>
              <a:rPr lang="zh-CN" altLang="en-US" sz="2800">
                <a:solidFill>
                  <a:schemeClr val="bg1"/>
                </a:solidFill>
                <a:latin typeface="方正超粗黑简体" pitchFamily="2" charset="-122"/>
                <a:ea typeface="方正超粗黑简体" pitchFamily="2" charset="-122"/>
              </a:rPr>
              <a:t>        预备役部队是战时成建制动员的主要形式。</a:t>
            </a:r>
          </a:p>
        </p:txBody>
      </p:sp>
      <p:pic>
        <p:nvPicPr>
          <p:cNvPr id="83980" name="Picture 12" descr="4"/>
          <p:cNvPicPr>
            <a:picLocks noChangeAspect="1"/>
          </p:cNvPicPr>
          <p:nvPr/>
        </p:nvPicPr>
        <p:blipFill>
          <a:blip r:embed="rId4"/>
          <a:stretch>
            <a:fillRect/>
          </a:stretch>
        </p:blipFill>
        <p:spPr>
          <a:xfrm>
            <a:off x="6011863" y="4365625"/>
            <a:ext cx="2881312" cy="1939925"/>
          </a:xfrm>
          <a:prstGeom prst="rect">
            <a:avLst/>
          </a:prstGeom>
          <a:noFill/>
          <a:ln w="9525">
            <a:noFill/>
          </a:ln>
        </p:spPr>
      </p:pic>
      <p:pic>
        <p:nvPicPr>
          <p:cNvPr id="83981" name="Picture 13" descr="4"/>
          <p:cNvPicPr>
            <a:picLocks noChangeAspect="1"/>
          </p:cNvPicPr>
          <p:nvPr/>
        </p:nvPicPr>
        <p:blipFill>
          <a:blip r:embed="rId5"/>
          <a:stretch>
            <a:fillRect/>
          </a:stretch>
        </p:blipFill>
        <p:spPr>
          <a:xfrm>
            <a:off x="2987675" y="4349750"/>
            <a:ext cx="2879725" cy="1928813"/>
          </a:xfrm>
          <a:prstGeom prst="rect">
            <a:avLst/>
          </a:prstGeom>
          <a:noFill/>
          <a:ln w="9525">
            <a:noFill/>
          </a:ln>
        </p:spPr>
      </p:pic>
      <p:pic>
        <p:nvPicPr>
          <p:cNvPr id="63497" name="Picture 11" descr="http://p1.so.qhimgs1.com/bdr/_240_/t017d99a1b59e9a9e9d.jpg"/>
          <p:cNvPicPr>
            <a:picLocks noChangeAspect="1"/>
          </p:cNvPicPr>
          <p:nvPr/>
        </p:nvPicPr>
        <p:blipFill>
          <a:blip r:embed="rId6"/>
          <a:stretch>
            <a:fillRect/>
          </a:stretch>
        </p:blipFill>
        <p:spPr>
          <a:xfrm>
            <a:off x="5705475" y="1643063"/>
            <a:ext cx="3438525" cy="2357437"/>
          </a:xfrm>
          <a:prstGeom prst="rect">
            <a:avLst/>
          </a:prstGeom>
          <a:noFill/>
          <a:ln w="9525">
            <a:noFill/>
          </a:ln>
        </p:spPr>
      </p:pic>
      <p:sp>
        <p:nvSpPr>
          <p:cNvPr id="63498" name="文本框 1"/>
          <p:cNvSpPr txBox="1"/>
          <p:nvPr/>
        </p:nvSpPr>
        <p:spPr>
          <a:xfrm>
            <a:off x="0" y="4797425"/>
            <a:ext cx="3057247" cy="1077218"/>
          </a:xfrm>
          <a:prstGeom prst="rect">
            <a:avLst/>
          </a:prstGeom>
          <a:solidFill>
            <a:srgbClr val="FF0000"/>
          </a:solidFill>
          <a:ln w="9525">
            <a:noFill/>
          </a:ln>
        </p:spPr>
        <p:txBody>
          <a:bodyPr wrap="none" anchor="t" anchorCtr="0">
            <a:spAutoFit/>
          </a:bodyPr>
          <a:lstStyle/>
          <a:p>
            <a:r>
              <a:rPr lang="zh-CN" altLang="en-US" sz="3200" dirty="0">
                <a:solidFill>
                  <a:srgbClr val="FFFF00"/>
                </a:solidFill>
              </a:rPr>
              <a:t>中国预备役</a:t>
            </a:r>
            <a:r>
              <a:rPr lang="zh-CN" altLang="en-US" sz="3200" dirty="0">
                <a:solidFill>
                  <a:srgbClr val="FFFF00"/>
                </a:solidFill>
                <a:latin typeface="Arial" panose="020B0604020202020204" pitchFamily="34" charset="0"/>
                <a:ea typeface="方正超粗黑简体" pitchFamily="2" charset="-122"/>
              </a:rPr>
              <a:t>：</a:t>
            </a:r>
            <a:endParaRPr lang="en-US" altLang="zh-CN" sz="3200" dirty="0">
              <a:solidFill>
                <a:srgbClr val="FFFF00"/>
              </a:solidFill>
              <a:latin typeface="Arial" panose="020B0604020202020204" pitchFamily="34" charset="0"/>
              <a:ea typeface="方正超粗黑简体" pitchFamily="2" charset="-122"/>
            </a:endParaRPr>
          </a:p>
          <a:p>
            <a:r>
              <a:rPr lang="zh-CN" altLang="en-US" sz="3200" dirty="0">
                <a:solidFill>
                  <a:srgbClr val="FFFF00"/>
                </a:solidFill>
                <a:latin typeface="Arial" panose="020B0604020202020204" pitchFamily="34" charset="0"/>
                <a:ea typeface="方正超粗黑简体" pitchFamily="2" charset="-122"/>
              </a:rPr>
              <a:t>若有战，召必回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3971"/>
                                        </p:tgtEl>
                                        <p:attrNameLst>
                                          <p:attrName>style.visibility</p:attrName>
                                        </p:attrNameLst>
                                      </p:cBhvr>
                                      <p:to>
                                        <p:strVal val="visible"/>
                                      </p:to>
                                    </p:set>
                                    <p:animEffect transition="in" filter="wipe(up)">
                                      <p:cBhvr>
                                        <p:cTn id="7" dur="500"/>
                                        <p:tgtEl>
                                          <p:spTgt spid="839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3973"/>
                                        </p:tgtEl>
                                        <p:attrNameLst>
                                          <p:attrName>style.visibility</p:attrName>
                                        </p:attrNameLst>
                                      </p:cBhvr>
                                      <p:to>
                                        <p:strVal val="visible"/>
                                      </p:to>
                                    </p:set>
                                    <p:animEffect transition="in" filter="wipe(up)">
                                      <p:cBhvr>
                                        <p:cTn id="11" dur="500"/>
                                        <p:tgtEl>
                                          <p:spTgt spid="8397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3977"/>
                                        </p:tgtEl>
                                        <p:attrNameLst>
                                          <p:attrName>style.visibility</p:attrName>
                                        </p:attrNameLst>
                                      </p:cBhvr>
                                      <p:to>
                                        <p:strVal val="visible"/>
                                      </p:to>
                                    </p:set>
                                    <p:animEffect transition="in" filter="wipe(up)">
                                      <p:cBhvr>
                                        <p:cTn id="15" dur="500"/>
                                        <p:tgtEl>
                                          <p:spTgt spid="8397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3979"/>
                                        </p:tgtEl>
                                        <p:attrNameLst>
                                          <p:attrName>style.visibility</p:attrName>
                                        </p:attrNameLst>
                                      </p:cBhvr>
                                      <p:to>
                                        <p:strVal val="visible"/>
                                      </p:to>
                                    </p:set>
                                    <p:animEffect transition="in" filter="wipe(up)">
                                      <p:cBhvr>
                                        <p:cTn id="20" dur="500"/>
                                        <p:tgtEl>
                                          <p:spTgt spid="83979"/>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83980"/>
                                        </p:tgtEl>
                                        <p:attrNameLst>
                                          <p:attrName>style.visibility</p:attrName>
                                        </p:attrNameLst>
                                      </p:cBhvr>
                                      <p:to>
                                        <p:strVal val="visible"/>
                                      </p:to>
                                    </p:set>
                                    <p:animEffect transition="in" filter="wipe(up)">
                                      <p:cBhvr>
                                        <p:cTn id="24" dur="500"/>
                                        <p:tgtEl>
                                          <p:spTgt spid="83980"/>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83981"/>
                                        </p:tgtEl>
                                        <p:attrNameLst>
                                          <p:attrName>style.visibility</p:attrName>
                                        </p:attrNameLst>
                                      </p:cBhvr>
                                      <p:to>
                                        <p:strVal val="visible"/>
                                      </p:to>
                                    </p:set>
                                    <p:animEffect transition="in" filter="wipe(up)">
                                      <p:cBhvr>
                                        <p:cTn id="28" dur="500"/>
                                        <p:tgtEl>
                                          <p:spTgt spid="83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p:bldP spid="83973" grpId="0"/>
      <p:bldP spid="8397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descr="A05"/>
          <p:cNvPicPr>
            <a:picLocks noChangeAspect="1"/>
          </p:cNvPicPr>
          <p:nvPr/>
        </p:nvPicPr>
        <p:blipFill>
          <a:blip r:embed="rId3"/>
          <a:stretch>
            <a:fillRect/>
          </a:stretch>
        </p:blipFill>
        <p:spPr>
          <a:xfrm>
            <a:off x="0" y="0"/>
            <a:ext cx="9144000" cy="6858000"/>
          </a:xfrm>
          <a:prstGeom prst="rect">
            <a:avLst/>
          </a:prstGeom>
          <a:noFill/>
          <a:ln w="9525">
            <a:noFill/>
          </a:ln>
        </p:spPr>
      </p:pic>
      <p:sp>
        <p:nvSpPr>
          <p:cNvPr id="82947" name="Text Box 3"/>
          <p:cNvSpPr txBox="1"/>
          <p:nvPr/>
        </p:nvSpPr>
        <p:spPr>
          <a:xfrm>
            <a:off x="1116013" y="0"/>
            <a:ext cx="2951162" cy="561975"/>
          </a:xfrm>
          <a:prstGeom prst="rect">
            <a:avLst/>
          </a:prstGeom>
          <a:noFill/>
          <a:ln w="9525">
            <a:noFill/>
          </a:ln>
          <a:effectLst>
            <a:outerShdw dist="40159" dir="1106151"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后备兵员动员 </a:t>
            </a:r>
          </a:p>
        </p:txBody>
      </p:sp>
      <p:sp>
        <p:nvSpPr>
          <p:cNvPr id="64515" name="Text Box 4"/>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（二）武装力量动员</a:t>
            </a:r>
          </a:p>
        </p:txBody>
      </p:sp>
      <p:sp>
        <p:nvSpPr>
          <p:cNvPr id="82949" name="Text Box 5" descr="“谢菲尔德”号 副本"/>
          <p:cNvSpPr txBox="1"/>
          <p:nvPr/>
        </p:nvSpPr>
        <p:spPr>
          <a:xfrm>
            <a:off x="611188" y="981075"/>
            <a:ext cx="8208962" cy="946150"/>
          </a:xfrm>
          <a:prstGeom prst="rect">
            <a:avLst/>
          </a:prstGeom>
          <a:noFill/>
          <a:ln w="38100">
            <a:noFill/>
          </a:ln>
          <a:effectLst>
            <a:outerShdw dist="38100" dir="5400000"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rgbClr val="FFFF00"/>
                </a:solidFill>
                <a:latin typeface="Times New Roman" panose="02020603050405020304" pitchFamily="18" charset="0"/>
                <a:ea typeface="方正大黑简体" panose="02000000000000000000" pitchFamily="2" charset="-122"/>
              </a:rPr>
              <a:t>        </a:t>
            </a:r>
            <a:r>
              <a:rPr lang="zh-CN" altLang="en-US" sz="2800">
                <a:solidFill>
                  <a:srgbClr val="FFFF00"/>
                </a:solidFill>
                <a:latin typeface="Times New Roman" panose="02020603050405020304" pitchFamily="18" charset="0"/>
                <a:ea typeface="方正大黑简体" panose="02000000000000000000" pitchFamily="2" charset="-122"/>
              </a:rPr>
              <a:t>征召适龄公民到军队服现役的活动，主要是征召预备役军官和士兵补充现役部队。</a:t>
            </a:r>
          </a:p>
        </p:txBody>
      </p:sp>
      <p:sp>
        <p:nvSpPr>
          <p:cNvPr id="82951" name="Text Box 7" descr="“谢菲尔德”号 副本"/>
          <p:cNvSpPr txBox="1"/>
          <p:nvPr/>
        </p:nvSpPr>
        <p:spPr>
          <a:xfrm>
            <a:off x="4071938" y="2357438"/>
            <a:ext cx="4891087" cy="1816100"/>
          </a:xfrm>
          <a:prstGeom prst="rect">
            <a:avLst/>
          </a:prstGeom>
          <a:noFill/>
          <a:ln w="38100">
            <a:noFill/>
          </a:ln>
          <a:effectLst>
            <a:outerShdw dist="45791" dir="7421404"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补充不满编的现役部队</a:t>
            </a:r>
          </a:p>
          <a:p>
            <a:pPr>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补充部队战斗减员</a:t>
            </a:r>
          </a:p>
          <a:p>
            <a:pPr>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补充扩建和新组建的部队</a:t>
            </a:r>
          </a:p>
        </p:txBody>
      </p:sp>
      <p:pic>
        <p:nvPicPr>
          <p:cNvPr id="64518" name="Picture 12" descr="C:\Users\dh\Desktop\QQ截图20210316095314.png"/>
          <p:cNvPicPr>
            <a:picLocks noChangeAspect="1"/>
          </p:cNvPicPr>
          <p:nvPr/>
        </p:nvPicPr>
        <p:blipFill>
          <a:blip r:embed="rId4"/>
          <a:stretch>
            <a:fillRect/>
          </a:stretch>
        </p:blipFill>
        <p:spPr>
          <a:xfrm>
            <a:off x="214313" y="2143125"/>
            <a:ext cx="3810000" cy="2000250"/>
          </a:xfrm>
          <a:prstGeom prst="rect">
            <a:avLst/>
          </a:prstGeom>
          <a:noFill/>
          <a:ln w="9525">
            <a:noFill/>
          </a:ln>
        </p:spPr>
      </p:pic>
      <p:pic>
        <p:nvPicPr>
          <p:cNvPr id="64519" name="Picture 13" descr="C:\Users\dh\Desktop\QQ截图20210316095549.png"/>
          <p:cNvPicPr>
            <a:picLocks noChangeAspect="1"/>
          </p:cNvPicPr>
          <p:nvPr/>
        </p:nvPicPr>
        <p:blipFill>
          <a:blip r:embed="rId5"/>
          <a:stretch>
            <a:fillRect/>
          </a:stretch>
        </p:blipFill>
        <p:spPr>
          <a:xfrm>
            <a:off x="500063" y="4429125"/>
            <a:ext cx="3848100" cy="1790700"/>
          </a:xfrm>
          <a:prstGeom prst="rect">
            <a:avLst/>
          </a:prstGeom>
          <a:noFill/>
          <a:ln w="9525">
            <a:noFill/>
          </a:ln>
        </p:spPr>
      </p:pic>
      <p:pic>
        <p:nvPicPr>
          <p:cNvPr id="64520" name="Picture 14" descr="C:\Users\dh\Desktop\QQ截图20210316095654.png"/>
          <p:cNvPicPr>
            <a:picLocks noChangeAspect="1"/>
          </p:cNvPicPr>
          <p:nvPr/>
        </p:nvPicPr>
        <p:blipFill>
          <a:blip r:embed="rId6"/>
          <a:stretch>
            <a:fillRect/>
          </a:stretch>
        </p:blipFill>
        <p:spPr>
          <a:xfrm>
            <a:off x="0" y="4305300"/>
            <a:ext cx="5476875" cy="2552700"/>
          </a:xfrm>
          <a:prstGeom prst="rect">
            <a:avLst/>
          </a:prstGeom>
          <a:noFill/>
          <a:ln w="9525">
            <a:noFill/>
          </a:ln>
        </p:spPr>
      </p:pic>
      <p:pic>
        <p:nvPicPr>
          <p:cNvPr id="64521" name="Picture 15" descr="C:\Users\dh\Desktop\QQ截图20210316095933.png"/>
          <p:cNvPicPr>
            <a:picLocks noChangeAspect="1"/>
          </p:cNvPicPr>
          <p:nvPr/>
        </p:nvPicPr>
        <p:blipFill>
          <a:blip r:embed="rId7"/>
          <a:stretch>
            <a:fillRect/>
          </a:stretch>
        </p:blipFill>
        <p:spPr>
          <a:xfrm>
            <a:off x="5286375" y="4286250"/>
            <a:ext cx="3857625" cy="2571750"/>
          </a:xfrm>
          <a:prstGeom prst="rect">
            <a:avLst/>
          </a:prstGeom>
          <a:noFill/>
          <a:ln w="9525">
            <a:noFill/>
          </a:ln>
        </p:spPr>
      </p:pic>
      <p:pic>
        <p:nvPicPr>
          <p:cNvPr id="64522" name="Picture 16" descr="C:\Users\dh\Desktop\QQ截图20210316100440.png"/>
          <p:cNvPicPr>
            <a:picLocks noChangeAspect="1"/>
          </p:cNvPicPr>
          <p:nvPr/>
        </p:nvPicPr>
        <p:blipFill>
          <a:blip r:embed="rId8"/>
          <a:stretch>
            <a:fillRect/>
          </a:stretch>
        </p:blipFill>
        <p:spPr>
          <a:xfrm>
            <a:off x="0" y="1928813"/>
            <a:ext cx="4143375" cy="23574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ipe(left)">
                                      <p:cBhvr>
                                        <p:cTn id="7" dur="500"/>
                                        <p:tgtEl>
                                          <p:spTgt spid="829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2949"/>
                                        </p:tgtEl>
                                        <p:attrNameLst>
                                          <p:attrName>style.visibility</p:attrName>
                                        </p:attrNameLst>
                                      </p:cBhvr>
                                      <p:to>
                                        <p:strVal val="visible"/>
                                      </p:to>
                                    </p:set>
                                    <p:animEffect transition="in" filter="wipe(left)">
                                      <p:cBhvr>
                                        <p:cTn id="11" dur="500"/>
                                        <p:tgtEl>
                                          <p:spTgt spid="829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2951"/>
                                        </p:tgtEl>
                                        <p:attrNameLst>
                                          <p:attrName>style.visibility</p:attrName>
                                        </p:attrNameLst>
                                      </p:cBhvr>
                                      <p:to>
                                        <p:strVal val="visible"/>
                                      </p:to>
                                    </p:set>
                                    <p:animEffect transition="in" filter="wipe(left)">
                                      <p:cBhvr>
                                        <p:cTn id="16" dur="500"/>
                                        <p:tgtEl>
                                          <p:spTgt spid="8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p:bldP spid="82949" grpId="0"/>
      <p:bldP spid="829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82947" name="Text Box 3"/>
          <p:cNvSpPr txBox="1"/>
          <p:nvPr/>
        </p:nvSpPr>
        <p:spPr>
          <a:xfrm>
            <a:off x="1116013" y="0"/>
            <a:ext cx="2951162" cy="561975"/>
          </a:xfrm>
          <a:prstGeom prst="rect">
            <a:avLst/>
          </a:prstGeom>
          <a:noFill/>
          <a:ln w="9525">
            <a:noFill/>
          </a:ln>
          <a:effectLst>
            <a:outerShdw dist="40159" dir="1106151"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后备兵员动员 </a:t>
            </a:r>
          </a:p>
        </p:txBody>
      </p:sp>
      <p:sp>
        <p:nvSpPr>
          <p:cNvPr id="66563" name="Text Box 4"/>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（二）武装力量动员</a:t>
            </a:r>
          </a:p>
        </p:txBody>
      </p:sp>
      <p:sp>
        <p:nvSpPr>
          <p:cNvPr id="10" name="Text Box 5"/>
          <p:cNvSpPr txBox="1"/>
          <p:nvPr/>
        </p:nvSpPr>
        <p:spPr>
          <a:xfrm>
            <a:off x="4071938" y="857250"/>
            <a:ext cx="4819650" cy="4152900"/>
          </a:xfrm>
          <a:prstGeom prst="rect">
            <a:avLst/>
          </a:prstGeom>
          <a:solidFill>
            <a:schemeClr val="hlink">
              <a:alpha val="50195"/>
            </a:schemeClr>
          </a:solidFill>
          <a:ln w="9525">
            <a:noFill/>
          </a:ln>
        </p:spPr>
        <p:txBody>
          <a:bodyPr anchor="t" anchorCtr="0">
            <a:spAutoFit/>
          </a:bodyPr>
          <a:lstStyle/>
          <a:p>
            <a:pPr algn="ctr">
              <a:lnSpc>
                <a:spcPct val="150000"/>
              </a:lnSpc>
              <a:spcBef>
                <a:spcPct val="50000"/>
              </a:spcBef>
            </a:pPr>
            <a:r>
              <a:rPr lang="zh-CN" altLang="en-US" sz="2000" b="1" dirty="0">
                <a:solidFill>
                  <a:srgbClr val="FFFF00"/>
                </a:solidFill>
                <a:latin typeface="Arial" panose="020B0604020202020204" pitchFamily="34" charset="0"/>
                <a:ea typeface="黑体" panose="02010609060101010101" charset="-122"/>
              </a:rPr>
              <a:t>第二次世界大战主要国家军队动员前后对比：</a:t>
            </a:r>
          </a:p>
          <a:p>
            <a:pPr algn="ctr">
              <a:lnSpc>
                <a:spcPct val="120000"/>
              </a:lnSpc>
              <a:spcBef>
                <a:spcPct val="50000"/>
              </a:spcBef>
            </a:pPr>
            <a:r>
              <a:rPr lang="zh-CN" altLang="en-US" sz="2400" b="1" dirty="0">
                <a:solidFill>
                  <a:schemeClr val="bg1"/>
                </a:solidFill>
                <a:latin typeface="Arial" panose="020B0604020202020204" pitchFamily="34" charset="0"/>
                <a:ea typeface="方正超粗黑简体" pitchFamily="2" charset="-122"/>
              </a:rPr>
              <a:t>德国：</a:t>
            </a:r>
            <a:r>
              <a:rPr lang="en-US" altLang="zh-CN" sz="2400" b="1" dirty="0">
                <a:solidFill>
                  <a:schemeClr val="bg1"/>
                </a:solidFill>
                <a:latin typeface="Arial" panose="020B0604020202020204" pitchFamily="34" charset="0"/>
                <a:ea typeface="方正超粗黑简体" pitchFamily="2" charset="-122"/>
              </a:rPr>
              <a:t>136</a:t>
            </a:r>
            <a:r>
              <a:rPr lang="zh-CN" altLang="en-US" sz="2400" b="1" dirty="0">
                <a:solidFill>
                  <a:schemeClr val="bg1"/>
                </a:solidFill>
                <a:latin typeface="Arial" panose="020B0604020202020204" pitchFamily="34" charset="0"/>
                <a:ea typeface="方正超粗黑简体" pitchFamily="2" charset="-122"/>
              </a:rPr>
              <a:t>万</a:t>
            </a:r>
            <a:r>
              <a:rPr lang="en-US" altLang="zh-CN" sz="2400" b="1" dirty="0">
                <a:solidFill>
                  <a:schemeClr val="bg1"/>
                </a:solidFill>
                <a:latin typeface="Arial" panose="020B0604020202020204" pitchFamily="34" charset="0"/>
                <a:ea typeface="方正超粗黑简体" pitchFamily="2" charset="-122"/>
              </a:rPr>
              <a:t>—1093</a:t>
            </a:r>
            <a:r>
              <a:rPr lang="zh-CN" altLang="en-US" sz="2400" b="1" dirty="0">
                <a:solidFill>
                  <a:schemeClr val="bg1"/>
                </a:solidFill>
                <a:latin typeface="Arial" panose="020B0604020202020204" pitchFamily="34" charset="0"/>
                <a:ea typeface="方正超粗黑简体" pitchFamily="2" charset="-122"/>
              </a:rPr>
              <a:t>万</a:t>
            </a:r>
            <a:endParaRPr lang="zh-CN" altLang="en-US" sz="2400" dirty="0">
              <a:solidFill>
                <a:schemeClr val="bg1"/>
              </a:solidFill>
              <a:latin typeface="Arial" panose="020B0604020202020204" pitchFamily="34" charset="0"/>
              <a:ea typeface="方正超粗黑简体" pitchFamily="2" charset="-122"/>
            </a:endParaRPr>
          </a:p>
          <a:p>
            <a:pPr algn="ctr">
              <a:lnSpc>
                <a:spcPct val="120000"/>
              </a:lnSpc>
              <a:spcBef>
                <a:spcPct val="50000"/>
              </a:spcBef>
            </a:pPr>
            <a:r>
              <a:rPr lang="zh-CN" altLang="en-US" sz="2400" dirty="0">
                <a:solidFill>
                  <a:schemeClr val="bg1"/>
                </a:solidFill>
                <a:latin typeface="Arial" panose="020B0604020202020204" pitchFamily="34" charset="0"/>
                <a:ea typeface="方正超粗黑简体" pitchFamily="2" charset="-122"/>
              </a:rPr>
              <a:t>美国：</a:t>
            </a:r>
            <a:r>
              <a:rPr lang="en-US" altLang="zh-CN" sz="2400" dirty="0">
                <a:solidFill>
                  <a:schemeClr val="bg1"/>
                </a:solidFill>
                <a:latin typeface="Arial" panose="020B0604020202020204" pitchFamily="34" charset="0"/>
                <a:ea typeface="方正超粗黑简体" pitchFamily="2" charset="-122"/>
              </a:rPr>
              <a:t>42</a:t>
            </a:r>
            <a:r>
              <a:rPr lang="zh-CN" altLang="en-US" sz="2400" dirty="0">
                <a:solidFill>
                  <a:schemeClr val="bg1"/>
                </a:solidFill>
                <a:latin typeface="Arial" panose="020B0604020202020204" pitchFamily="34" charset="0"/>
                <a:ea typeface="方正超粗黑简体" pitchFamily="2" charset="-122"/>
              </a:rPr>
              <a:t>万</a:t>
            </a:r>
            <a:r>
              <a:rPr lang="en-US" altLang="zh-CN" sz="2400" dirty="0">
                <a:solidFill>
                  <a:schemeClr val="bg1"/>
                </a:solidFill>
                <a:latin typeface="Arial" panose="020B0604020202020204" pitchFamily="34" charset="0"/>
                <a:ea typeface="方正超粗黑简体" pitchFamily="2" charset="-122"/>
              </a:rPr>
              <a:t>—1224</a:t>
            </a:r>
            <a:r>
              <a:rPr lang="zh-CN" altLang="en-US" sz="2400" dirty="0">
                <a:solidFill>
                  <a:schemeClr val="bg1"/>
                </a:solidFill>
                <a:latin typeface="Arial" panose="020B0604020202020204" pitchFamily="34" charset="0"/>
                <a:ea typeface="方正超粗黑简体" pitchFamily="2" charset="-122"/>
              </a:rPr>
              <a:t>万</a:t>
            </a:r>
          </a:p>
          <a:p>
            <a:pPr algn="ctr">
              <a:lnSpc>
                <a:spcPct val="120000"/>
              </a:lnSpc>
              <a:spcBef>
                <a:spcPct val="50000"/>
              </a:spcBef>
            </a:pPr>
            <a:r>
              <a:rPr lang="zh-CN" altLang="en-US" sz="2400" dirty="0">
                <a:solidFill>
                  <a:schemeClr val="bg1"/>
                </a:solidFill>
                <a:latin typeface="Arial" panose="020B0604020202020204" pitchFamily="34" charset="0"/>
                <a:ea typeface="方正超粗黑简体" pitchFamily="2" charset="-122"/>
              </a:rPr>
              <a:t>英国：</a:t>
            </a:r>
            <a:r>
              <a:rPr lang="en-US" altLang="zh-CN" sz="2400" dirty="0">
                <a:solidFill>
                  <a:schemeClr val="bg1"/>
                </a:solidFill>
                <a:latin typeface="Arial" panose="020B0604020202020204" pitchFamily="34" charset="0"/>
                <a:ea typeface="方正超粗黑简体" pitchFamily="2" charset="-122"/>
              </a:rPr>
              <a:t>68</a:t>
            </a:r>
            <a:r>
              <a:rPr lang="zh-CN" altLang="en-US" sz="2400" dirty="0">
                <a:solidFill>
                  <a:schemeClr val="bg1"/>
                </a:solidFill>
                <a:latin typeface="Arial" panose="020B0604020202020204" pitchFamily="34" charset="0"/>
                <a:ea typeface="方正超粗黑简体" pitchFamily="2" charset="-122"/>
              </a:rPr>
              <a:t>万</a:t>
            </a:r>
            <a:r>
              <a:rPr lang="en-US" altLang="zh-CN" sz="2400" dirty="0">
                <a:solidFill>
                  <a:schemeClr val="bg1"/>
                </a:solidFill>
                <a:latin typeface="Arial" panose="020B0604020202020204" pitchFamily="34" charset="0"/>
                <a:ea typeface="方正超粗黑简体" pitchFamily="2" charset="-122"/>
              </a:rPr>
              <a:t>—872</a:t>
            </a:r>
            <a:r>
              <a:rPr lang="zh-CN" altLang="en-US" sz="2400" dirty="0">
                <a:solidFill>
                  <a:schemeClr val="bg1"/>
                </a:solidFill>
                <a:latin typeface="Arial" panose="020B0604020202020204" pitchFamily="34" charset="0"/>
                <a:ea typeface="方正超粗黑简体" pitchFamily="2" charset="-122"/>
              </a:rPr>
              <a:t>万</a:t>
            </a:r>
          </a:p>
          <a:p>
            <a:pPr algn="ctr">
              <a:lnSpc>
                <a:spcPct val="120000"/>
              </a:lnSpc>
              <a:spcBef>
                <a:spcPct val="50000"/>
              </a:spcBef>
            </a:pPr>
            <a:r>
              <a:rPr lang="zh-CN" altLang="en-US" sz="2400" dirty="0">
                <a:solidFill>
                  <a:schemeClr val="bg1"/>
                </a:solidFill>
                <a:latin typeface="Arial" panose="020B0604020202020204" pitchFamily="34" charset="0"/>
                <a:ea typeface="方正超粗黑简体" pitchFamily="2" charset="-122"/>
              </a:rPr>
              <a:t>苏联：</a:t>
            </a:r>
            <a:r>
              <a:rPr lang="en-US" altLang="zh-CN" sz="2400" dirty="0">
                <a:solidFill>
                  <a:schemeClr val="bg1"/>
                </a:solidFill>
                <a:latin typeface="Arial" panose="020B0604020202020204" pitchFamily="34" charset="0"/>
                <a:ea typeface="方正超粗黑简体" pitchFamily="2" charset="-122"/>
              </a:rPr>
              <a:t>420</a:t>
            </a:r>
            <a:r>
              <a:rPr lang="zh-CN" altLang="en-US" sz="2400" dirty="0">
                <a:solidFill>
                  <a:schemeClr val="bg1"/>
                </a:solidFill>
                <a:latin typeface="Arial" panose="020B0604020202020204" pitchFamily="34" charset="0"/>
                <a:ea typeface="方正超粗黑简体" pitchFamily="2" charset="-122"/>
              </a:rPr>
              <a:t>万</a:t>
            </a:r>
            <a:r>
              <a:rPr lang="en-US" altLang="zh-CN" sz="2400" dirty="0">
                <a:solidFill>
                  <a:schemeClr val="bg1"/>
                </a:solidFill>
                <a:latin typeface="Arial" panose="020B0604020202020204" pitchFamily="34" charset="0"/>
                <a:ea typeface="方正超粗黑简体" pitchFamily="2" charset="-122"/>
              </a:rPr>
              <a:t>—1136</a:t>
            </a:r>
            <a:r>
              <a:rPr lang="zh-CN" altLang="en-US" sz="2400" dirty="0">
                <a:solidFill>
                  <a:schemeClr val="bg1"/>
                </a:solidFill>
                <a:latin typeface="Arial" panose="020B0604020202020204" pitchFamily="34" charset="0"/>
                <a:ea typeface="方正超粗黑简体" pitchFamily="2" charset="-122"/>
              </a:rPr>
              <a:t>万</a:t>
            </a:r>
          </a:p>
          <a:p>
            <a:pPr algn="ctr">
              <a:lnSpc>
                <a:spcPct val="120000"/>
              </a:lnSpc>
              <a:spcBef>
                <a:spcPct val="50000"/>
              </a:spcBef>
            </a:pPr>
            <a:r>
              <a:rPr lang="zh-CN" altLang="en-US" sz="2400" dirty="0">
                <a:solidFill>
                  <a:schemeClr val="bg1"/>
                </a:solidFill>
                <a:latin typeface="Arial" panose="020B0604020202020204" pitchFamily="34" charset="0"/>
                <a:ea typeface="方正超粗黑简体" pitchFamily="2" charset="-122"/>
              </a:rPr>
              <a:t>法国：</a:t>
            </a:r>
            <a:r>
              <a:rPr lang="en-US" altLang="zh-CN" sz="2400" dirty="0">
                <a:solidFill>
                  <a:schemeClr val="bg1"/>
                </a:solidFill>
                <a:latin typeface="Arial" panose="020B0604020202020204" pitchFamily="34" charset="0"/>
                <a:ea typeface="方正超粗黑简体" pitchFamily="2" charset="-122"/>
              </a:rPr>
              <a:t>20</a:t>
            </a:r>
            <a:r>
              <a:rPr lang="zh-CN" altLang="en-US" sz="2400" dirty="0">
                <a:solidFill>
                  <a:schemeClr val="bg1"/>
                </a:solidFill>
                <a:latin typeface="Arial" panose="020B0604020202020204" pitchFamily="34" charset="0"/>
                <a:ea typeface="方正超粗黑简体" pitchFamily="2" charset="-122"/>
              </a:rPr>
              <a:t>万</a:t>
            </a:r>
            <a:r>
              <a:rPr lang="en-US" altLang="zh-CN" sz="2400" dirty="0">
                <a:solidFill>
                  <a:schemeClr val="bg1"/>
                </a:solidFill>
                <a:latin typeface="Arial" panose="020B0604020202020204" pitchFamily="34" charset="0"/>
                <a:ea typeface="方正超粗黑简体" pitchFamily="2" charset="-122"/>
              </a:rPr>
              <a:t>—120</a:t>
            </a:r>
            <a:r>
              <a:rPr lang="zh-CN" altLang="en-US" sz="2400" dirty="0">
                <a:solidFill>
                  <a:schemeClr val="bg1"/>
                </a:solidFill>
                <a:latin typeface="Arial" panose="020B0604020202020204" pitchFamily="34" charset="0"/>
                <a:ea typeface="方正超粗黑简体" pitchFamily="2" charset="-122"/>
              </a:rPr>
              <a:t>万</a:t>
            </a:r>
          </a:p>
        </p:txBody>
      </p:sp>
      <p:sp>
        <p:nvSpPr>
          <p:cNvPr id="11" name="Text Box 7"/>
          <p:cNvSpPr txBox="1"/>
          <p:nvPr/>
        </p:nvSpPr>
        <p:spPr>
          <a:xfrm>
            <a:off x="285750" y="1357313"/>
            <a:ext cx="3714750" cy="3784600"/>
          </a:xfrm>
          <a:prstGeom prst="rect">
            <a:avLst/>
          </a:prstGeom>
          <a:solidFill>
            <a:schemeClr val="hlink">
              <a:alpha val="50195"/>
            </a:schemeClr>
          </a:solidFill>
          <a:ln w="9525">
            <a:noFill/>
          </a:ln>
        </p:spPr>
        <p:txBody>
          <a:bodyPr anchor="t" anchorCtr="0">
            <a:spAutoFit/>
          </a:bodyPr>
          <a:lstStyle/>
          <a:p>
            <a:pPr algn="ctr">
              <a:lnSpc>
                <a:spcPct val="150000"/>
              </a:lnSpc>
              <a:spcBef>
                <a:spcPct val="50000"/>
              </a:spcBef>
            </a:pPr>
            <a:r>
              <a:rPr lang="zh-CN" altLang="en-US" sz="3200" b="1" dirty="0">
                <a:solidFill>
                  <a:srgbClr val="FFC000"/>
                </a:solidFill>
                <a:latin typeface="Arial" panose="020B0604020202020204" pitchFamily="34" charset="0"/>
                <a:ea typeface="黑体" panose="02010609060101010101" charset="-122"/>
              </a:rPr>
              <a:t>二战中的德国</a:t>
            </a:r>
          </a:p>
          <a:p>
            <a:pPr algn="ctr">
              <a:lnSpc>
                <a:spcPct val="150000"/>
              </a:lnSpc>
              <a:spcBef>
                <a:spcPct val="50000"/>
              </a:spcBef>
            </a:pPr>
            <a:r>
              <a:rPr lang="en-US" altLang="zh-CN" sz="3200" dirty="0">
                <a:solidFill>
                  <a:schemeClr val="bg1"/>
                </a:solidFill>
                <a:latin typeface="Arial" panose="020B0604020202020204" pitchFamily="34" charset="0"/>
                <a:ea typeface="方正超粗黑简体" pitchFamily="2" charset="-122"/>
              </a:rPr>
              <a:t>28</a:t>
            </a:r>
            <a:r>
              <a:rPr lang="zh-CN" altLang="en-US" sz="3200" dirty="0">
                <a:solidFill>
                  <a:schemeClr val="bg1"/>
                </a:solidFill>
                <a:latin typeface="Arial" panose="020B0604020202020204" pitchFamily="34" charset="0"/>
                <a:ea typeface="方正超粗黑简体" pitchFamily="2" charset="-122"/>
              </a:rPr>
              <a:t>天灭亡波兰</a:t>
            </a:r>
          </a:p>
          <a:p>
            <a:pPr algn="ctr">
              <a:lnSpc>
                <a:spcPct val="150000"/>
              </a:lnSpc>
              <a:spcBef>
                <a:spcPct val="50000"/>
              </a:spcBef>
            </a:pPr>
            <a:r>
              <a:rPr lang="en-US" altLang="zh-CN" sz="3200" dirty="0">
                <a:solidFill>
                  <a:schemeClr val="bg1"/>
                </a:solidFill>
                <a:latin typeface="Arial" panose="020B0604020202020204" pitchFamily="34" charset="0"/>
                <a:ea typeface="方正超粗黑简体" pitchFamily="2" charset="-122"/>
              </a:rPr>
              <a:t>17</a:t>
            </a:r>
            <a:r>
              <a:rPr lang="zh-CN" altLang="en-US" sz="3200" dirty="0">
                <a:solidFill>
                  <a:schemeClr val="bg1"/>
                </a:solidFill>
                <a:latin typeface="Arial" panose="020B0604020202020204" pitchFamily="34" charset="0"/>
                <a:ea typeface="方正超粗黑简体" pitchFamily="2" charset="-122"/>
              </a:rPr>
              <a:t>天占领法国</a:t>
            </a:r>
          </a:p>
          <a:p>
            <a:pPr algn="ctr">
              <a:lnSpc>
                <a:spcPct val="150000"/>
              </a:lnSpc>
              <a:spcBef>
                <a:spcPct val="50000"/>
              </a:spcBef>
            </a:pPr>
            <a:r>
              <a:rPr lang="en-US" altLang="zh-CN" sz="3200" dirty="0">
                <a:solidFill>
                  <a:schemeClr val="bg1"/>
                </a:solidFill>
                <a:latin typeface="Arial" panose="020B0604020202020204" pitchFamily="34" charset="0"/>
                <a:ea typeface="方正超粗黑简体" pitchFamily="2" charset="-122"/>
              </a:rPr>
              <a:t>4</a:t>
            </a:r>
            <a:r>
              <a:rPr lang="zh-CN" altLang="en-US" sz="3200" dirty="0">
                <a:solidFill>
                  <a:schemeClr val="bg1"/>
                </a:solidFill>
                <a:latin typeface="Arial" panose="020B0604020202020204" pitchFamily="34" charset="0"/>
                <a:ea typeface="方正超粗黑简体" pitchFamily="2" charset="-122"/>
              </a:rPr>
              <a:t>个月突破苏军防线</a:t>
            </a:r>
          </a:p>
        </p:txBody>
      </p:sp>
      <p:sp>
        <p:nvSpPr>
          <p:cNvPr id="12" name="Text Box 5"/>
          <p:cNvSpPr txBox="1"/>
          <p:nvPr/>
        </p:nvSpPr>
        <p:spPr>
          <a:xfrm>
            <a:off x="214313" y="5143500"/>
            <a:ext cx="8604250" cy="1200150"/>
          </a:xfrm>
          <a:prstGeom prst="rect">
            <a:avLst/>
          </a:prstGeom>
          <a:solidFill>
            <a:srgbClr val="FF0000"/>
          </a:solidFill>
          <a:ln w="9525">
            <a:noFill/>
          </a:ln>
        </p:spPr>
        <p:txBody>
          <a:bodyPr anchor="t" anchorCtr="0">
            <a:spAutoFit/>
          </a:bodyPr>
          <a:lstStyle/>
          <a:p>
            <a:pPr algn="ctr">
              <a:lnSpc>
                <a:spcPct val="150000"/>
              </a:lnSpc>
              <a:spcBef>
                <a:spcPct val="50000"/>
              </a:spcBef>
            </a:pPr>
            <a:r>
              <a:rPr lang="zh-CN" altLang="en-US" sz="2400" b="1" dirty="0">
                <a:solidFill>
                  <a:srgbClr val="FFFF00"/>
                </a:solidFill>
                <a:latin typeface="Arial" panose="020B0604020202020204" pitchFamily="34" charset="0"/>
                <a:ea typeface="黑体" panose="02010609060101010101" charset="-122"/>
              </a:rPr>
              <a:t>历史表明：</a:t>
            </a:r>
            <a:r>
              <a:rPr lang="zh-CN" altLang="en-US" sz="2400" b="1" dirty="0">
                <a:solidFill>
                  <a:schemeClr val="bg1"/>
                </a:solidFill>
                <a:latin typeface="Arial" panose="020B0604020202020204" pitchFamily="34" charset="0"/>
                <a:ea typeface="方正超粗黑简体" pitchFamily="2" charset="-122"/>
              </a:rPr>
              <a:t>在现代战争中，谁能保持强大的后备力量，并以最快的速度动员起来投入战争，谁就能取得战争的主动权。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ipe(left)">
                                      <p:cBhvr>
                                        <p:cTn id="7" dur="500"/>
                                        <p:tgtEl>
                                          <p:spTgt spid="8294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ppt_x</p:attrName>
                                        </p:attrNameLst>
                                      </p:cBhvr>
                                      <p:tavLst>
                                        <p:tav tm="0">
                                          <p:val>
                                            <p:strVal val="1+#ppt_w/2"/>
                                          </p:val>
                                        </p:tav>
                                        <p:tav tm="100000">
                                          <p:val>
                                            <p:strVal val="#ppt_x"/>
                                          </p:val>
                                        </p:tav>
                                      </p:tavLst>
                                    </p:anim>
                                    <p:anim calcmode="lin" valueType="num">
                                      <p:cBhvr>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p:bldP spid="10" grpId="0" bldLvl="0" animBg="1"/>
      <p:bldP spid="11" grpId="0" bldLvl="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8"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95239" name="Text Box 7" descr="“谢菲尔德”号 副本"/>
          <p:cNvSpPr txBox="1"/>
          <p:nvPr/>
        </p:nvSpPr>
        <p:spPr>
          <a:xfrm>
            <a:off x="468313" y="908050"/>
            <a:ext cx="8424862" cy="701675"/>
          </a:xfrm>
          <a:prstGeom prst="rect">
            <a:avLst/>
          </a:prstGeom>
          <a:noFill/>
          <a:ln w="38100">
            <a:noFill/>
          </a:ln>
          <a:effectLst>
            <a:outerShdw dist="40159" dir="4293848"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000">
                <a:solidFill>
                  <a:srgbClr val="FFFF00"/>
                </a:solidFill>
                <a:latin typeface="Times New Roman" panose="02020603050405020304" pitchFamily="18" charset="0"/>
                <a:ea typeface="方正超粗黑简体" pitchFamily="2" charset="-122"/>
              </a:rPr>
              <a:t>        </a:t>
            </a:r>
            <a:r>
              <a:rPr lang="zh-CN" altLang="en-US" sz="2000">
                <a:solidFill>
                  <a:srgbClr val="FFFF00"/>
                </a:solidFill>
                <a:latin typeface="Times New Roman" panose="02020603050405020304" pitchFamily="18" charset="0"/>
                <a:ea typeface="方正超粗黑简体" pitchFamily="2" charset="-122"/>
              </a:rPr>
              <a:t>在未来作战中，民兵除了直接补充部队战时扩编外，还将担负一定的支前保障任务： </a:t>
            </a:r>
          </a:p>
        </p:txBody>
      </p:sp>
      <p:sp>
        <p:nvSpPr>
          <p:cNvPr id="67587" name="Text Box 10"/>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（二）武装力量动员</a:t>
            </a:r>
          </a:p>
        </p:txBody>
      </p:sp>
      <p:sp>
        <p:nvSpPr>
          <p:cNvPr id="95243" name="Text Box 11"/>
          <p:cNvSpPr txBox="1"/>
          <p:nvPr/>
        </p:nvSpPr>
        <p:spPr>
          <a:xfrm>
            <a:off x="1187450" y="1700213"/>
            <a:ext cx="2951163"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情报侦察 </a:t>
            </a:r>
          </a:p>
        </p:txBody>
      </p:sp>
      <p:sp>
        <p:nvSpPr>
          <p:cNvPr id="95244" name="Text Box 12"/>
          <p:cNvSpPr txBox="1"/>
          <p:nvPr/>
        </p:nvSpPr>
        <p:spPr>
          <a:xfrm>
            <a:off x="1187450" y="2205038"/>
            <a:ext cx="2951163"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通信保障 </a:t>
            </a:r>
          </a:p>
        </p:txBody>
      </p:sp>
      <p:pic>
        <p:nvPicPr>
          <p:cNvPr id="95249" name="Picture 17" descr="美“小鹰”级航母"/>
          <p:cNvPicPr>
            <a:picLocks noChangeAspect="1"/>
          </p:cNvPicPr>
          <p:nvPr/>
        </p:nvPicPr>
        <p:blipFill>
          <a:blip r:embed="rId3"/>
          <a:stretch>
            <a:fillRect/>
          </a:stretch>
        </p:blipFill>
        <p:spPr>
          <a:xfrm>
            <a:off x="4211638" y="2060575"/>
            <a:ext cx="4157662" cy="2179638"/>
          </a:xfrm>
          <a:prstGeom prst="rect">
            <a:avLst/>
          </a:prstGeom>
          <a:noFill/>
          <a:ln w="9525">
            <a:noFill/>
          </a:ln>
        </p:spPr>
      </p:pic>
      <p:sp>
        <p:nvSpPr>
          <p:cNvPr id="67591" name="Text Box 18"/>
          <p:cNvSpPr txBox="1"/>
          <p:nvPr/>
        </p:nvSpPr>
        <p:spPr>
          <a:xfrm>
            <a:off x="1116013" y="0"/>
            <a:ext cx="2951162" cy="561975"/>
          </a:xfrm>
          <a:prstGeom prst="rect">
            <a:avLst/>
          </a:prstGeom>
          <a:noFill/>
          <a:ln w="9525">
            <a:noFill/>
          </a:ln>
          <a:effectLst>
            <a:outerShdw dist="35921" dir="2699999"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民兵动员 </a:t>
            </a:r>
          </a:p>
        </p:txBody>
      </p:sp>
      <p:pic>
        <p:nvPicPr>
          <p:cNvPr id="95251" name="Picture 19" descr="20070504588"/>
          <p:cNvPicPr>
            <a:picLocks noChangeAspect="1"/>
          </p:cNvPicPr>
          <p:nvPr/>
        </p:nvPicPr>
        <p:blipFill>
          <a:blip r:embed="rId4"/>
          <a:stretch>
            <a:fillRect/>
          </a:stretch>
        </p:blipFill>
        <p:spPr>
          <a:xfrm>
            <a:off x="4356100" y="2492375"/>
            <a:ext cx="3951288" cy="29622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5239"/>
                                        </p:tgtEl>
                                        <p:attrNameLst>
                                          <p:attrName>style.visibility</p:attrName>
                                        </p:attrNameLst>
                                      </p:cBhvr>
                                      <p:to>
                                        <p:strVal val="visible"/>
                                      </p:to>
                                    </p:set>
                                    <p:anim calcmode="lin" valueType="num">
                                      <p:cBhvr>
                                        <p:cTn id="7" dur="1000" fill="hold"/>
                                        <p:tgtEl>
                                          <p:spTgt spid="95239"/>
                                        </p:tgtEl>
                                        <p:attrNameLst>
                                          <p:attrName>ppt_w</p:attrName>
                                        </p:attrNameLst>
                                      </p:cBhvr>
                                      <p:tavLst>
                                        <p:tav tm="0">
                                          <p:val>
                                            <p:fltVal val="0"/>
                                          </p:val>
                                        </p:tav>
                                        <p:tav tm="100000">
                                          <p:val>
                                            <p:strVal val="#ppt_w"/>
                                          </p:val>
                                        </p:tav>
                                      </p:tavLst>
                                    </p:anim>
                                    <p:anim calcmode="lin" valueType="num">
                                      <p:cBhvr>
                                        <p:cTn id="8" dur="1000" fill="hold"/>
                                        <p:tgtEl>
                                          <p:spTgt spid="95239"/>
                                        </p:tgtEl>
                                        <p:attrNameLst>
                                          <p:attrName>ppt_h</p:attrName>
                                        </p:attrNameLst>
                                      </p:cBhvr>
                                      <p:tavLst>
                                        <p:tav tm="0">
                                          <p:val>
                                            <p:fltVal val="0"/>
                                          </p:val>
                                        </p:tav>
                                        <p:tav tm="100000">
                                          <p:val>
                                            <p:strVal val="#ppt_h"/>
                                          </p:val>
                                        </p:tav>
                                      </p:tavLst>
                                    </p:anim>
                                    <p:animEffect transition="in" filter="fade">
                                      <p:cBhvr>
                                        <p:cTn id="9" dur="1000"/>
                                        <p:tgtEl>
                                          <p:spTgt spid="9523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5243"/>
                                        </p:tgtEl>
                                        <p:attrNameLst>
                                          <p:attrName>style.visibility</p:attrName>
                                        </p:attrNameLst>
                                      </p:cBhvr>
                                      <p:to>
                                        <p:strVal val="visible"/>
                                      </p:to>
                                    </p:set>
                                    <p:animEffect transition="in" filter="wipe(left)">
                                      <p:cBhvr>
                                        <p:cTn id="14" dur="500"/>
                                        <p:tgtEl>
                                          <p:spTgt spid="95243"/>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95249"/>
                                        </p:tgtEl>
                                        <p:attrNameLst>
                                          <p:attrName>style.visibility</p:attrName>
                                        </p:attrNameLst>
                                      </p:cBhvr>
                                      <p:to>
                                        <p:strVal val="visible"/>
                                      </p:to>
                                    </p:set>
                                    <p:animEffect transition="in" filter="wipe(left)">
                                      <p:cBhvr>
                                        <p:cTn id="18" dur="500"/>
                                        <p:tgtEl>
                                          <p:spTgt spid="95249"/>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xit" presetSubtype="16" fill="hold" nodeType="clickEffect">
                                  <p:stCondLst>
                                    <p:cond delay="0"/>
                                  </p:stCondLst>
                                  <p:childTnLst>
                                    <p:animEffect transition="out" filter="box(in)">
                                      <p:cBhvr>
                                        <p:cTn id="22" dur="500"/>
                                        <p:tgtEl>
                                          <p:spTgt spid="95249"/>
                                        </p:tgtEl>
                                      </p:cBhvr>
                                    </p:animEffect>
                                    <p:set>
                                      <p:cBhvr>
                                        <p:cTn id="23" dur="1" fill="hold">
                                          <p:stCondLst>
                                            <p:cond delay="499"/>
                                          </p:stCondLst>
                                        </p:cTn>
                                        <p:tgtEl>
                                          <p:spTgt spid="95249"/>
                                        </p:tgtEl>
                                        <p:attrNameLst>
                                          <p:attrName>style.visibility</p:attrName>
                                        </p:attrNameLst>
                                      </p:cBhvr>
                                      <p:to>
                                        <p:strVal val="hidden"/>
                                      </p:to>
                                    </p:se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95244"/>
                                        </p:tgtEl>
                                        <p:attrNameLst>
                                          <p:attrName>style.visibility</p:attrName>
                                        </p:attrNameLst>
                                      </p:cBhvr>
                                      <p:to>
                                        <p:strVal val="visible"/>
                                      </p:to>
                                    </p:set>
                                    <p:animEffect transition="in" filter="wipe(left)">
                                      <p:cBhvr>
                                        <p:cTn id="27" dur="500"/>
                                        <p:tgtEl>
                                          <p:spTgt spid="95244"/>
                                        </p:tgtEl>
                                      </p:cBhvr>
                                    </p:animEffect>
                                  </p:childTnLst>
                                </p:cTn>
                              </p:par>
                            </p:childTnLst>
                          </p:cTn>
                        </p:par>
                        <p:par>
                          <p:cTn id="28" fill="hold">
                            <p:stCondLst>
                              <p:cond delay="1000"/>
                            </p:stCondLst>
                            <p:childTnLst>
                              <p:par>
                                <p:cTn id="29" presetID="2" presetClass="entr" presetSubtype="6" fill="hold" nodeType="afterEffect">
                                  <p:stCondLst>
                                    <p:cond delay="0"/>
                                  </p:stCondLst>
                                  <p:childTnLst>
                                    <p:set>
                                      <p:cBhvr>
                                        <p:cTn id="30" dur="1" fill="hold">
                                          <p:stCondLst>
                                            <p:cond delay="0"/>
                                          </p:stCondLst>
                                        </p:cTn>
                                        <p:tgtEl>
                                          <p:spTgt spid="95251"/>
                                        </p:tgtEl>
                                        <p:attrNameLst>
                                          <p:attrName>style.visibility</p:attrName>
                                        </p:attrNameLst>
                                      </p:cBhvr>
                                      <p:to>
                                        <p:strVal val="visible"/>
                                      </p:to>
                                    </p:set>
                                    <p:anim calcmode="lin" valueType="num">
                                      <p:cBhvr>
                                        <p:cTn id="31" dur="500" fill="hold"/>
                                        <p:tgtEl>
                                          <p:spTgt spid="95251"/>
                                        </p:tgtEl>
                                        <p:attrNameLst>
                                          <p:attrName>ppt_x</p:attrName>
                                        </p:attrNameLst>
                                      </p:cBhvr>
                                      <p:tavLst>
                                        <p:tav tm="0">
                                          <p:val>
                                            <p:strVal val="1+#ppt_w/2"/>
                                          </p:val>
                                        </p:tav>
                                        <p:tav tm="100000">
                                          <p:val>
                                            <p:strVal val="#ppt_x"/>
                                          </p:val>
                                        </p:tav>
                                      </p:tavLst>
                                    </p:anim>
                                    <p:anim calcmode="lin" valueType="num">
                                      <p:cBhvr>
                                        <p:cTn id="32" dur="500" fill="hold"/>
                                        <p:tgtEl>
                                          <p:spTgt spid="95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9" grpId="0"/>
      <p:bldP spid="95243" grpId="0"/>
      <p:bldP spid="952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68610" name="Text Box 3" descr="“谢菲尔德”号 副本"/>
          <p:cNvSpPr txBox="1"/>
          <p:nvPr/>
        </p:nvSpPr>
        <p:spPr>
          <a:xfrm>
            <a:off x="468313" y="908050"/>
            <a:ext cx="8424862" cy="701675"/>
          </a:xfrm>
          <a:prstGeom prst="rect">
            <a:avLst/>
          </a:prstGeom>
          <a:noFill/>
          <a:ln w="38100">
            <a:noFill/>
          </a:ln>
          <a:effectLst>
            <a:outerShdw dist="40159" dir="4293848"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000">
                <a:solidFill>
                  <a:srgbClr val="FFFF00"/>
                </a:solidFill>
                <a:latin typeface="Times New Roman" panose="02020603050405020304" pitchFamily="18" charset="0"/>
                <a:ea typeface="方正超粗黑简体" pitchFamily="2" charset="-122"/>
              </a:rPr>
              <a:t>        </a:t>
            </a:r>
            <a:r>
              <a:rPr lang="zh-CN" altLang="en-US" sz="2000">
                <a:solidFill>
                  <a:srgbClr val="FFFF00"/>
                </a:solidFill>
                <a:latin typeface="Times New Roman" panose="02020603050405020304" pitchFamily="18" charset="0"/>
                <a:ea typeface="方正超粗黑简体" pitchFamily="2" charset="-122"/>
              </a:rPr>
              <a:t>在未来作战中，民兵除了直接补充部队战时扩编外，还将担负一定的支前保障任务： </a:t>
            </a:r>
          </a:p>
        </p:txBody>
      </p:sp>
      <p:sp>
        <p:nvSpPr>
          <p:cNvPr id="68611" name="Text Box 4"/>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（二）武装力量动员</a:t>
            </a:r>
          </a:p>
        </p:txBody>
      </p:sp>
      <p:sp>
        <p:nvSpPr>
          <p:cNvPr id="68612" name="Text Box 5"/>
          <p:cNvSpPr txBox="1"/>
          <p:nvPr/>
        </p:nvSpPr>
        <p:spPr>
          <a:xfrm>
            <a:off x="1187450" y="1700213"/>
            <a:ext cx="2951163"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情报侦察 </a:t>
            </a:r>
          </a:p>
        </p:txBody>
      </p:sp>
      <p:sp>
        <p:nvSpPr>
          <p:cNvPr id="68613" name="Text Box 6"/>
          <p:cNvSpPr txBox="1"/>
          <p:nvPr/>
        </p:nvSpPr>
        <p:spPr>
          <a:xfrm>
            <a:off x="1187450" y="2205038"/>
            <a:ext cx="2951163"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通信保障 </a:t>
            </a:r>
          </a:p>
        </p:txBody>
      </p:sp>
      <p:sp>
        <p:nvSpPr>
          <p:cNvPr id="345095" name="Text Box 7"/>
          <p:cNvSpPr txBox="1"/>
          <p:nvPr/>
        </p:nvSpPr>
        <p:spPr>
          <a:xfrm>
            <a:off x="1187450" y="2708275"/>
            <a:ext cx="2951163"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信息作战 </a:t>
            </a:r>
          </a:p>
        </p:txBody>
      </p:sp>
      <p:sp>
        <p:nvSpPr>
          <p:cNvPr id="345096" name="Text Box 8"/>
          <p:cNvSpPr txBox="1"/>
          <p:nvPr/>
        </p:nvSpPr>
        <p:spPr>
          <a:xfrm>
            <a:off x="1187450" y="3284538"/>
            <a:ext cx="2951163"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装备维修 </a:t>
            </a:r>
          </a:p>
        </p:txBody>
      </p:sp>
      <p:sp>
        <p:nvSpPr>
          <p:cNvPr id="345097" name="Text Box 9"/>
          <p:cNvSpPr txBox="1"/>
          <p:nvPr/>
        </p:nvSpPr>
        <p:spPr>
          <a:xfrm>
            <a:off x="1187450" y="3860800"/>
            <a:ext cx="2951163"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en-US" altLang="zh-CN" sz="2800">
                <a:solidFill>
                  <a:schemeClr val="bg1"/>
                </a:solidFill>
                <a:latin typeface="Times New Roman" panose="02020603050405020304" pitchFamily="18" charset="0"/>
                <a:ea typeface="方正超粗黑简体" pitchFamily="2" charset="-122"/>
              </a:rPr>
              <a:t>——</a:t>
            </a:r>
            <a:r>
              <a:rPr lang="zh-CN" altLang="en-US" sz="2800">
                <a:solidFill>
                  <a:schemeClr val="bg1"/>
                </a:solidFill>
                <a:latin typeface="Times New Roman" panose="02020603050405020304" pitchFamily="18" charset="0"/>
                <a:ea typeface="方正超粗黑简体" pitchFamily="2" charset="-122"/>
              </a:rPr>
              <a:t>卫勤保障 </a:t>
            </a:r>
          </a:p>
        </p:txBody>
      </p:sp>
      <p:sp>
        <p:nvSpPr>
          <p:cNvPr id="68617" name="Text Box 11"/>
          <p:cNvSpPr txBox="1"/>
          <p:nvPr/>
        </p:nvSpPr>
        <p:spPr>
          <a:xfrm>
            <a:off x="1116013" y="0"/>
            <a:ext cx="2951162" cy="561975"/>
          </a:xfrm>
          <a:prstGeom prst="rect">
            <a:avLst/>
          </a:prstGeom>
          <a:noFill/>
          <a:ln w="9525">
            <a:noFill/>
          </a:ln>
          <a:effectLst>
            <a:outerShdw dist="35921" dir="2699999"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民兵动员 </a:t>
            </a:r>
          </a:p>
        </p:txBody>
      </p:sp>
      <p:pic>
        <p:nvPicPr>
          <p:cNvPr id="345101" name="Picture 13" descr="网络战"/>
          <p:cNvPicPr>
            <a:picLocks noChangeAspect="1"/>
          </p:cNvPicPr>
          <p:nvPr/>
        </p:nvPicPr>
        <p:blipFill>
          <a:blip r:embed="rId3"/>
          <a:stretch>
            <a:fillRect/>
          </a:stretch>
        </p:blipFill>
        <p:spPr>
          <a:xfrm>
            <a:off x="5364163" y="2276475"/>
            <a:ext cx="2479675" cy="3600450"/>
          </a:xfrm>
          <a:prstGeom prst="rect">
            <a:avLst/>
          </a:prstGeom>
          <a:noFill/>
          <a:ln w="9525">
            <a:noFill/>
          </a:ln>
        </p:spPr>
      </p:pic>
      <p:sp>
        <p:nvSpPr>
          <p:cNvPr id="68619" name="文本框 1"/>
          <p:cNvSpPr txBox="1"/>
          <p:nvPr/>
        </p:nvSpPr>
        <p:spPr>
          <a:xfrm>
            <a:off x="227013" y="4622800"/>
            <a:ext cx="4754562" cy="830263"/>
          </a:xfrm>
          <a:prstGeom prst="rect">
            <a:avLst/>
          </a:prstGeom>
          <a:noFill/>
          <a:ln w="9525">
            <a:noFill/>
          </a:ln>
        </p:spPr>
        <p:txBody>
          <a:bodyPr wrap="none" anchor="t" anchorCtr="0">
            <a:spAutoFit/>
          </a:bodyPr>
          <a:lstStyle/>
          <a:p>
            <a:r>
              <a:rPr lang="zh-CN" altLang="en-US" sz="2400" dirty="0">
                <a:solidFill>
                  <a:srgbClr val="FFFF00"/>
                </a:solidFill>
                <a:latin typeface="新宋体" panose="02010609030101010101" pitchFamily="49" charset="-122"/>
                <a:ea typeface="新宋体" panose="02010609030101010101" pitchFamily="49" charset="-122"/>
              </a:rPr>
              <a:t>武汉大学民兵高科技小分队</a:t>
            </a:r>
          </a:p>
          <a:p>
            <a:r>
              <a:rPr lang="zh-CN" altLang="en-US" sz="2400" dirty="0">
                <a:solidFill>
                  <a:srgbClr val="FFFF00"/>
                </a:solidFill>
                <a:latin typeface="新宋体" panose="02010609030101010101" pitchFamily="49" charset="-122"/>
                <a:ea typeface="新宋体" panose="02010609030101010101" pitchFamily="49" charset="-122"/>
              </a:rPr>
              <a:t>（武汉大学计算机学院教师构成）</a:t>
            </a:r>
          </a:p>
        </p:txBody>
      </p:sp>
      <p:sp>
        <p:nvSpPr>
          <p:cNvPr id="68620" name="虚尾箭头 2"/>
          <p:cNvSpPr/>
          <p:nvPr/>
        </p:nvSpPr>
        <p:spPr>
          <a:xfrm>
            <a:off x="4211638" y="5156200"/>
            <a:ext cx="979487" cy="485775"/>
          </a:xfrm>
          <a:custGeom>
            <a:avLst/>
            <a:gdLst/>
            <a:ahLst/>
            <a:cxnLst>
              <a:cxn ang="0">
                <a:pos x="0" y="121443"/>
              </a:cxn>
              <a:cxn ang="0">
                <a:pos x="15195" y="121443"/>
              </a:cxn>
              <a:cxn ang="0">
                <a:pos x="15195" y="364331"/>
              </a:cxn>
              <a:cxn ang="0">
                <a:pos x="0" y="364331"/>
              </a:cxn>
              <a:cxn ang="0">
                <a:pos x="30390" y="121443"/>
              </a:cxn>
              <a:cxn ang="0">
                <a:pos x="60781" y="121443"/>
              </a:cxn>
              <a:cxn ang="0">
                <a:pos x="60781" y="364331"/>
              </a:cxn>
              <a:cxn ang="0">
                <a:pos x="30390" y="364331"/>
              </a:cxn>
              <a:cxn ang="0">
                <a:pos x="75977" y="121443"/>
              </a:cxn>
              <a:cxn ang="0">
                <a:pos x="736998" y="121443"/>
              </a:cxn>
              <a:cxn ang="0">
                <a:pos x="736998" y="0"/>
              </a:cxn>
              <a:cxn ang="0">
                <a:pos x="980121" y="242887"/>
              </a:cxn>
              <a:cxn ang="0">
                <a:pos x="736998" y="485775"/>
              </a:cxn>
              <a:cxn ang="0">
                <a:pos x="736998" y="364331"/>
              </a:cxn>
              <a:cxn ang="0">
                <a:pos x="75977" y="364331"/>
              </a:cxn>
            </a:cxnLst>
            <a:rect l="0" t="0" r="0" b="0"/>
            <a:pathLst>
              <a:path w="979170" h="485775">
                <a:moveTo>
                  <a:pt x="0" y="121443"/>
                </a:moveTo>
                <a:lnTo>
                  <a:pt x="15180" y="121443"/>
                </a:lnTo>
                <a:lnTo>
                  <a:pt x="15180" y="364331"/>
                </a:lnTo>
                <a:lnTo>
                  <a:pt x="0" y="364331"/>
                </a:lnTo>
                <a:lnTo>
                  <a:pt x="0" y="121443"/>
                </a:lnTo>
                <a:close/>
                <a:moveTo>
                  <a:pt x="30360" y="121443"/>
                </a:moveTo>
                <a:lnTo>
                  <a:pt x="60721" y="121443"/>
                </a:lnTo>
                <a:lnTo>
                  <a:pt x="60721" y="364331"/>
                </a:lnTo>
                <a:lnTo>
                  <a:pt x="30360" y="364331"/>
                </a:lnTo>
                <a:lnTo>
                  <a:pt x="30360" y="121443"/>
                </a:lnTo>
                <a:close/>
                <a:moveTo>
                  <a:pt x="75902" y="121443"/>
                </a:moveTo>
                <a:lnTo>
                  <a:pt x="736282" y="121443"/>
                </a:lnTo>
                <a:lnTo>
                  <a:pt x="736282" y="0"/>
                </a:lnTo>
                <a:lnTo>
                  <a:pt x="979170" y="242887"/>
                </a:lnTo>
                <a:lnTo>
                  <a:pt x="736282" y="485775"/>
                </a:lnTo>
                <a:lnTo>
                  <a:pt x="736282" y="364331"/>
                </a:lnTo>
                <a:lnTo>
                  <a:pt x="75902" y="364331"/>
                </a:lnTo>
                <a:lnTo>
                  <a:pt x="75902" y="121443"/>
                </a:lnTo>
                <a:close/>
              </a:path>
            </a:pathLst>
          </a:custGeom>
          <a:noFill/>
          <a:ln w="12700">
            <a:noFill/>
          </a:ln>
        </p:spPr>
        <p:txBody>
          <a:bodyPr/>
          <a:lstStyle/>
          <a:p>
            <a:endParaRPr lang="zh-CN" altLang="en-US"/>
          </a:p>
        </p:txBody>
      </p:sp>
      <p:sp>
        <p:nvSpPr>
          <p:cNvPr id="68621" name="虚尾箭头 3"/>
          <p:cNvSpPr/>
          <p:nvPr/>
        </p:nvSpPr>
        <p:spPr>
          <a:xfrm>
            <a:off x="4211638" y="4665663"/>
            <a:ext cx="893762" cy="417512"/>
          </a:xfrm>
          <a:custGeom>
            <a:avLst/>
            <a:gdLst/>
            <a:ahLst/>
            <a:cxnLst>
              <a:cxn ang="0">
                <a:pos x="0" y="104220"/>
              </a:cxn>
              <a:cxn ang="0">
                <a:pos x="13042" y="104220"/>
              </a:cxn>
              <a:cxn ang="0">
                <a:pos x="13042" y="312658"/>
              </a:cxn>
              <a:cxn ang="0">
                <a:pos x="0" y="312658"/>
              </a:cxn>
              <a:cxn ang="0">
                <a:pos x="26087" y="104220"/>
              </a:cxn>
              <a:cxn ang="0">
                <a:pos x="52171" y="104220"/>
              </a:cxn>
              <a:cxn ang="0">
                <a:pos x="52171" y="312658"/>
              </a:cxn>
              <a:cxn ang="0">
                <a:pos x="26087" y="312658"/>
              </a:cxn>
              <a:cxn ang="0">
                <a:pos x="65216" y="104220"/>
              </a:cxn>
              <a:cxn ang="0">
                <a:pos x="684434" y="104220"/>
              </a:cxn>
              <a:cxn ang="0">
                <a:pos x="684434" y="0"/>
              </a:cxn>
              <a:cxn ang="0">
                <a:pos x="893126" y="208438"/>
              </a:cxn>
              <a:cxn ang="0">
                <a:pos x="684434" y="416876"/>
              </a:cxn>
              <a:cxn ang="0">
                <a:pos x="684434" y="312658"/>
              </a:cxn>
              <a:cxn ang="0">
                <a:pos x="65216" y="312658"/>
              </a:cxn>
            </a:cxnLst>
            <a:rect l="0" t="0" r="0" b="0"/>
            <a:pathLst>
              <a:path w="894080" h="417830">
                <a:moveTo>
                  <a:pt x="0" y="104457"/>
                </a:moveTo>
                <a:lnTo>
                  <a:pt x="13057" y="104457"/>
                </a:lnTo>
                <a:lnTo>
                  <a:pt x="13057" y="313372"/>
                </a:lnTo>
                <a:lnTo>
                  <a:pt x="0" y="313372"/>
                </a:lnTo>
                <a:lnTo>
                  <a:pt x="0" y="104457"/>
                </a:lnTo>
                <a:close/>
                <a:moveTo>
                  <a:pt x="26114" y="104457"/>
                </a:moveTo>
                <a:lnTo>
                  <a:pt x="52228" y="104457"/>
                </a:lnTo>
                <a:lnTo>
                  <a:pt x="52228" y="313372"/>
                </a:lnTo>
                <a:lnTo>
                  <a:pt x="26114" y="313372"/>
                </a:lnTo>
                <a:lnTo>
                  <a:pt x="26114" y="104457"/>
                </a:lnTo>
                <a:close/>
                <a:moveTo>
                  <a:pt x="65285" y="104457"/>
                </a:moveTo>
                <a:lnTo>
                  <a:pt x="685165" y="104457"/>
                </a:lnTo>
                <a:lnTo>
                  <a:pt x="685165" y="0"/>
                </a:lnTo>
                <a:lnTo>
                  <a:pt x="894080" y="208915"/>
                </a:lnTo>
                <a:lnTo>
                  <a:pt x="685165" y="417830"/>
                </a:lnTo>
                <a:lnTo>
                  <a:pt x="685165" y="313372"/>
                </a:lnTo>
                <a:lnTo>
                  <a:pt x="65285" y="313372"/>
                </a:lnTo>
                <a:lnTo>
                  <a:pt x="65285" y="104457"/>
                </a:lnTo>
                <a:close/>
              </a:path>
            </a:pathLst>
          </a:custGeom>
          <a:solidFill>
            <a:srgbClr val="FF0000"/>
          </a:solidFill>
          <a:ln w="12700">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5095"/>
                                        </p:tgtEl>
                                        <p:attrNameLst>
                                          <p:attrName>style.visibility</p:attrName>
                                        </p:attrNameLst>
                                      </p:cBhvr>
                                      <p:to>
                                        <p:strVal val="visible"/>
                                      </p:to>
                                    </p:set>
                                    <p:animEffect transition="in" filter="wipe(left)">
                                      <p:cBhvr>
                                        <p:cTn id="7" dur="500"/>
                                        <p:tgtEl>
                                          <p:spTgt spid="34509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45101"/>
                                        </p:tgtEl>
                                        <p:attrNameLst>
                                          <p:attrName>style.visibility</p:attrName>
                                        </p:attrNameLst>
                                      </p:cBhvr>
                                      <p:to>
                                        <p:strVal val="visible"/>
                                      </p:to>
                                    </p:set>
                                    <p:animEffect transition="in" filter="wipe(up)">
                                      <p:cBhvr>
                                        <p:cTn id="11" dur="500"/>
                                        <p:tgtEl>
                                          <p:spTgt spid="34510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6" fill="hold" nodeType="clickEffect">
                                  <p:stCondLst>
                                    <p:cond delay="0"/>
                                  </p:stCondLst>
                                  <p:childTnLst>
                                    <p:anim calcmode="lin" valueType="num">
                                      <p:cBhvr>
                                        <p:cTn id="15" dur="500"/>
                                        <p:tgtEl>
                                          <p:spTgt spid="345101"/>
                                        </p:tgtEl>
                                        <p:attrNameLst>
                                          <p:attrName>ppt_x</p:attrName>
                                        </p:attrNameLst>
                                      </p:cBhvr>
                                      <p:tavLst>
                                        <p:tav tm="0">
                                          <p:val>
                                            <p:strVal val="ppt_x"/>
                                          </p:val>
                                        </p:tav>
                                        <p:tav tm="100000">
                                          <p:val>
                                            <p:strVal val="1+ppt_w/2"/>
                                          </p:val>
                                        </p:tav>
                                      </p:tavLst>
                                    </p:anim>
                                    <p:anim calcmode="lin" valueType="num">
                                      <p:cBhvr>
                                        <p:cTn id="16" dur="500"/>
                                        <p:tgtEl>
                                          <p:spTgt spid="345101"/>
                                        </p:tgtEl>
                                        <p:attrNameLst>
                                          <p:attrName>ppt_y</p:attrName>
                                        </p:attrNameLst>
                                      </p:cBhvr>
                                      <p:tavLst>
                                        <p:tav tm="0">
                                          <p:val>
                                            <p:strVal val="ppt_y"/>
                                          </p:val>
                                        </p:tav>
                                        <p:tav tm="100000">
                                          <p:val>
                                            <p:strVal val="1+ppt_h/2"/>
                                          </p:val>
                                        </p:tav>
                                      </p:tavLst>
                                    </p:anim>
                                    <p:set>
                                      <p:cBhvr>
                                        <p:cTn id="17" dur="1" fill="hold">
                                          <p:stCondLst>
                                            <p:cond delay="499"/>
                                          </p:stCondLst>
                                        </p:cTn>
                                        <p:tgtEl>
                                          <p:spTgt spid="345101"/>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45096"/>
                                        </p:tgtEl>
                                        <p:attrNameLst>
                                          <p:attrName>style.visibility</p:attrName>
                                        </p:attrNameLst>
                                      </p:cBhvr>
                                      <p:to>
                                        <p:strVal val="visible"/>
                                      </p:to>
                                    </p:set>
                                    <p:animEffect transition="in" filter="wipe(left)">
                                      <p:cBhvr>
                                        <p:cTn id="21" dur="500"/>
                                        <p:tgtEl>
                                          <p:spTgt spid="34509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45097"/>
                                        </p:tgtEl>
                                        <p:attrNameLst>
                                          <p:attrName>style.visibility</p:attrName>
                                        </p:attrNameLst>
                                      </p:cBhvr>
                                      <p:to>
                                        <p:strVal val="visible"/>
                                      </p:to>
                                    </p:set>
                                    <p:animEffect transition="in" filter="wipe(left)">
                                      <p:cBhvr>
                                        <p:cTn id="26" dur="500"/>
                                        <p:tgtEl>
                                          <p:spTgt spid="345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5" grpId="0"/>
      <p:bldP spid="345096" grpId="0"/>
      <p:bldP spid="34509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70658"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
        <p:nvSpPr>
          <p:cNvPr id="70659" name="Text Box 4"/>
          <p:cNvSpPr txBox="1"/>
          <p:nvPr/>
        </p:nvSpPr>
        <p:spPr>
          <a:xfrm>
            <a:off x="755650" y="2347913"/>
            <a:ext cx="671513" cy="2016125"/>
          </a:xfrm>
          <a:prstGeom prst="rect">
            <a:avLst/>
          </a:prstGeom>
          <a:noFill/>
          <a:ln w="12700">
            <a:noFill/>
          </a:ln>
          <a:effectLst>
            <a:outerShdw dist="35921" dir="2699999" algn="ctr" rotWithShape="0">
              <a:schemeClr val="tx1"/>
            </a:outerShdw>
          </a:effectLst>
        </p:spPr>
        <p:txBody>
          <a:bodyPr vert="eaVert" anchor="t" anchorCtr="0">
            <a:spAutoFit/>
          </a:bodyPr>
          <a:lstStyle/>
          <a:p>
            <a:pPr>
              <a:spcBef>
                <a:spcPct val="50000"/>
              </a:spcBef>
              <a:buSzTx/>
              <a:buFont typeface="Arial" panose="020B0604020202020204" pitchFamily="34" charset="0"/>
            </a:pPr>
            <a:r>
              <a:rPr lang="zh-CN" altLang="en-US" sz="3200">
                <a:solidFill>
                  <a:srgbClr val="FFFF00"/>
                </a:solidFill>
                <a:latin typeface="Arial" panose="020B0604020202020204" pitchFamily="34" charset="0"/>
                <a:ea typeface="方正超粗黑简体" pitchFamily="2" charset="-122"/>
              </a:rPr>
              <a:t>国防动员</a:t>
            </a:r>
          </a:p>
        </p:txBody>
      </p:sp>
      <p:sp>
        <p:nvSpPr>
          <p:cNvPr id="70660" name="Text Box 5"/>
          <p:cNvSpPr txBox="1"/>
          <p:nvPr/>
        </p:nvSpPr>
        <p:spPr>
          <a:xfrm>
            <a:off x="2124075" y="0"/>
            <a:ext cx="3673475" cy="561975"/>
          </a:xfrm>
          <a:prstGeom prst="rect">
            <a:avLst/>
          </a:prstGeom>
          <a:noFill/>
          <a:ln w="9525">
            <a:noFill/>
          </a:ln>
          <a:effectLst>
            <a:outerShdw dist="25400" dir="5400000"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国防动员的基本内容 </a:t>
            </a:r>
          </a:p>
        </p:txBody>
      </p:sp>
      <p:sp>
        <p:nvSpPr>
          <p:cNvPr id="70661" name="Text Box 6"/>
          <p:cNvSpPr txBox="1"/>
          <p:nvPr/>
        </p:nvSpPr>
        <p:spPr>
          <a:xfrm>
            <a:off x="2195513" y="2060575"/>
            <a:ext cx="28797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武装力量动员 </a:t>
            </a:r>
          </a:p>
        </p:txBody>
      </p:sp>
      <p:sp>
        <p:nvSpPr>
          <p:cNvPr id="70662" name="Text Box 7"/>
          <p:cNvSpPr txBox="1"/>
          <p:nvPr/>
        </p:nvSpPr>
        <p:spPr>
          <a:xfrm>
            <a:off x="2195513" y="2925763"/>
            <a:ext cx="2662237" cy="5905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rgbClr val="FFFF00"/>
                </a:solidFill>
                <a:latin typeface="Times New Roman" panose="02020603050405020304" pitchFamily="18" charset="0"/>
                <a:ea typeface="方正超粗黑简体" pitchFamily="2" charset="-122"/>
              </a:rPr>
              <a:t>国民经济动员 </a:t>
            </a:r>
          </a:p>
        </p:txBody>
      </p:sp>
      <p:sp>
        <p:nvSpPr>
          <p:cNvPr id="70663" name="Text Box 8"/>
          <p:cNvSpPr txBox="1"/>
          <p:nvPr/>
        </p:nvSpPr>
        <p:spPr>
          <a:xfrm>
            <a:off x="2195513" y="3789363"/>
            <a:ext cx="28797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人民防空动员 </a:t>
            </a:r>
          </a:p>
        </p:txBody>
      </p:sp>
      <p:sp>
        <p:nvSpPr>
          <p:cNvPr id="251913" name="Text Box 9"/>
          <p:cNvSpPr txBox="1"/>
          <p:nvPr/>
        </p:nvSpPr>
        <p:spPr>
          <a:xfrm>
            <a:off x="2195513" y="1196975"/>
            <a:ext cx="2879725" cy="5270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政治动员 </a:t>
            </a:r>
          </a:p>
        </p:txBody>
      </p:sp>
      <p:sp>
        <p:nvSpPr>
          <p:cNvPr id="70665" name="Line 10"/>
          <p:cNvSpPr/>
          <p:nvPr/>
        </p:nvSpPr>
        <p:spPr>
          <a:xfrm>
            <a:off x="1476375" y="3213100"/>
            <a:ext cx="431800" cy="0"/>
          </a:xfrm>
          <a:prstGeom prst="line">
            <a:avLst/>
          </a:prstGeom>
          <a:ln w="31750" cap="flat" cmpd="sng">
            <a:solidFill>
              <a:srgbClr val="FFFF00"/>
            </a:solidFill>
            <a:prstDash val="solid"/>
            <a:round/>
            <a:headEnd type="none" w="med" len="med"/>
            <a:tailEnd type="none" w="med" len="med"/>
          </a:ln>
        </p:spPr>
      </p:sp>
      <p:sp>
        <p:nvSpPr>
          <p:cNvPr id="70666" name="Line 11"/>
          <p:cNvSpPr/>
          <p:nvPr/>
        </p:nvSpPr>
        <p:spPr>
          <a:xfrm>
            <a:off x="1908175" y="1557338"/>
            <a:ext cx="0" cy="3311525"/>
          </a:xfrm>
          <a:prstGeom prst="line">
            <a:avLst/>
          </a:prstGeom>
          <a:ln w="28575" cap="flat" cmpd="sng">
            <a:solidFill>
              <a:srgbClr val="FFFF00"/>
            </a:solidFill>
            <a:prstDash val="solid"/>
            <a:round/>
            <a:headEnd type="none" w="med" len="med"/>
            <a:tailEnd type="none" w="med" len="med"/>
          </a:ln>
        </p:spPr>
      </p:sp>
      <p:sp>
        <p:nvSpPr>
          <p:cNvPr id="70667" name="Line 12"/>
          <p:cNvSpPr/>
          <p:nvPr/>
        </p:nvSpPr>
        <p:spPr>
          <a:xfrm>
            <a:off x="1908175" y="1557338"/>
            <a:ext cx="215900" cy="0"/>
          </a:xfrm>
          <a:prstGeom prst="line">
            <a:avLst/>
          </a:prstGeom>
          <a:ln w="28575" cap="flat" cmpd="sng">
            <a:solidFill>
              <a:srgbClr val="FFFF00"/>
            </a:solidFill>
            <a:prstDash val="solid"/>
            <a:round/>
            <a:headEnd type="none" w="med" len="med"/>
            <a:tailEnd type="none" w="med" len="med"/>
          </a:ln>
        </p:spPr>
      </p:sp>
      <p:sp>
        <p:nvSpPr>
          <p:cNvPr id="70668" name="Line 13"/>
          <p:cNvSpPr/>
          <p:nvPr/>
        </p:nvSpPr>
        <p:spPr>
          <a:xfrm>
            <a:off x="1908175" y="4076700"/>
            <a:ext cx="215900" cy="0"/>
          </a:xfrm>
          <a:prstGeom prst="line">
            <a:avLst/>
          </a:prstGeom>
          <a:ln w="28575" cap="flat" cmpd="sng">
            <a:solidFill>
              <a:srgbClr val="FFFF00"/>
            </a:solidFill>
            <a:prstDash val="solid"/>
            <a:round/>
            <a:headEnd type="none" w="med" len="med"/>
            <a:tailEnd type="none" w="med" len="med"/>
          </a:ln>
        </p:spPr>
      </p:sp>
      <p:sp>
        <p:nvSpPr>
          <p:cNvPr id="70669" name="Line 14"/>
          <p:cNvSpPr/>
          <p:nvPr/>
        </p:nvSpPr>
        <p:spPr>
          <a:xfrm>
            <a:off x="1908175" y="3213100"/>
            <a:ext cx="215900" cy="0"/>
          </a:xfrm>
          <a:prstGeom prst="line">
            <a:avLst/>
          </a:prstGeom>
          <a:ln w="28575" cap="flat" cmpd="sng">
            <a:solidFill>
              <a:srgbClr val="FFFF00"/>
            </a:solidFill>
            <a:prstDash val="solid"/>
            <a:round/>
            <a:headEnd type="none" w="med" len="med"/>
            <a:tailEnd type="none" w="med" len="med"/>
          </a:ln>
        </p:spPr>
      </p:sp>
      <p:sp>
        <p:nvSpPr>
          <p:cNvPr id="70670" name="Line 15"/>
          <p:cNvSpPr/>
          <p:nvPr/>
        </p:nvSpPr>
        <p:spPr>
          <a:xfrm>
            <a:off x="1908175" y="2349500"/>
            <a:ext cx="215900" cy="0"/>
          </a:xfrm>
          <a:prstGeom prst="line">
            <a:avLst/>
          </a:prstGeom>
          <a:ln w="28575" cap="flat" cmpd="sng">
            <a:solidFill>
              <a:srgbClr val="FFFF00"/>
            </a:solidFill>
            <a:prstDash val="solid"/>
            <a:round/>
            <a:headEnd type="none" w="med" len="med"/>
            <a:tailEnd type="none" w="med" len="med"/>
          </a:ln>
        </p:spPr>
      </p:sp>
      <p:sp>
        <p:nvSpPr>
          <p:cNvPr id="251920" name="Text Box 16"/>
          <p:cNvSpPr txBox="1"/>
          <p:nvPr/>
        </p:nvSpPr>
        <p:spPr>
          <a:xfrm>
            <a:off x="2195513" y="4581525"/>
            <a:ext cx="28797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交通动员 </a:t>
            </a:r>
          </a:p>
        </p:txBody>
      </p:sp>
      <p:sp>
        <p:nvSpPr>
          <p:cNvPr id="70672" name="Line 17"/>
          <p:cNvSpPr/>
          <p:nvPr/>
        </p:nvSpPr>
        <p:spPr>
          <a:xfrm>
            <a:off x="1908175" y="4868863"/>
            <a:ext cx="215900" cy="0"/>
          </a:xfrm>
          <a:prstGeom prst="line">
            <a:avLst/>
          </a:prstGeom>
          <a:ln w="28575" cap="flat" cmpd="sng">
            <a:solidFill>
              <a:srgbClr val="FFFF00"/>
            </a:solidFill>
            <a:prstDash val="solid"/>
            <a:round/>
            <a:headEnd type="none" w="med" len="med"/>
            <a:tailEnd type="none" w="med" len="med"/>
          </a:ln>
        </p:spPr>
      </p:sp>
      <p:sp>
        <p:nvSpPr>
          <p:cNvPr id="246788" name="Rectangle 4"/>
          <p:cNvSpPr>
            <a:spLocks noChangeArrowheads="1"/>
          </p:cNvSpPr>
          <p:nvPr/>
        </p:nvSpPr>
        <p:spPr bwMode="auto">
          <a:xfrm>
            <a:off x="4778375" y="1587500"/>
            <a:ext cx="4365625" cy="3536950"/>
          </a:xfrm>
          <a:prstGeom prst="rect">
            <a:avLst/>
          </a:prstGeom>
          <a:noFill/>
          <a:ln w="9525" algn="ctr">
            <a:noFill/>
            <a:miter lim="800000"/>
          </a:ln>
          <a:effectLst>
            <a:outerShdw blurRad="50800" dist="38100" dir="2700000" algn="tl" rotWithShape="0">
              <a:prstClr val="black">
                <a:alpha val="40000"/>
              </a:prstClr>
            </a:outerShdw>
          </a:effectLst>
        </p:spPr>
        <p:txBody>
          <a:bodyPr anchor="ctr">
            <a:spAutoFit/>
          </a:bodyPr>
          <a:lstStyle/>
          <a:p>
            <a:pPr marL="0" marR="0" lvl="0" indent="0" algn="di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rPr>
              <a:t>大炮一响，黄金万两，恩格斯在</a:t>
            </a:r>
            <a:r>
              <a:rPr kumimoji="0" lang="en-US" altLang="zh-CN"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rPr>
              <a:t>《</a:t>
            </a: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rPr>
              <a:t>反杜林论</a:t>
            </a:r>
            <a:r>
              <a:rPr kumimoji="0" lang="en-US" altLang="zh-CN"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rPr>
              <a:t>》</a:t>
            </a: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rPr>
              <a:t>一书中指出：</a:t>
            </a:r>
            <a:r>
              <a:rPr kumimoji="0" lang="zh-CN" altLang="en-US" sz="2800" b="1" i="0" u="none" strike="noStrike" kern="1200" cap="none" spc="0" normalizeH="0" baseline="0" noProof="1">
                <a:ln>
                  <a:noFill/>
                </a:ln>
                <a:solidFill>
                  <a:schemeClr val="bg1"/>
                </a:solidFill>
                <a:effectLst/>
                <a:uLnTx/>
                <a:uFillTx/>
                <a:latin typeface="Times New Roman" panose="02020603050405020304" pitchFamily="18" charset="0"/>
                <a:ea typeface="方正超粗黑简体" pitchFamily="2" charset="-122"/>
                <a:cs typeface="+mn-cs"/>
              </a:rPr>
              <a:t>“</a:t>
            </a: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rPr>
              <a:t>在任何地方和任何时候，都是经济的条件和资源帮助</a:t>
            </a:r>
            <a:r>
              <a:rPr kumimoji="0" lang="zh-CN" altLang="en-US" sz="2800" b="1" i="0" u="none" strike="noStrike" kern="1200" cap="none" spc="0" normalizeH="0" baseline="0" noProof="1">
                <a:ln>
                  <a:noFill/>
                </a:ln>
                <a:solidFill>
                  <a:schemeClr val="bg1"/>
                </a:solidFill>
                <a:effectLst/>
                <a:uLnTx/>
                <a:uFillTx/>
                <a:latin typeface="Times New Roman" panose="02020603050405020304" pitchFamily="18" charset="0"/>
                <a:ea typeface="方正超粗黑简体" pitchFamily="2" charset="-122"/>
                <a:cs typeface="+mn-cs"/>
              </a:rPr>
              <a:t>‘</a:t>
            </a: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rPr>
              <a:t>暴</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rPr>
              <a:t>力</a:t>
            </a:r>
            <a:r>
              <a:rPr kumimoji="0" lang="zh-CN" altLang="en-US" sz="2800" b="1" i="0" u="none" strike="noStrike" kern="1200" cap="none" spc="0" normalizeH="0" baseline="0" noProof="1">
                <a:ln>
                  <a:noFill/>
                </a:ln>
                <a:solidFill>
                  <a:schemeClr val="bg1"/>
                </a:solidFill>
                <a:effectLst/>
                <a:uLnTx/>
                <a:uFillTx/>
                <a:latin typeface="Times New Roman" panose="02020603050405020304" pitchFamily="18" charset="0"/>
                <a:ea typeface="方正超粗黑简体" pitchFamily="2" charset="-122"/>
                <a:cs typeface="+mn-cs"/>
              </a:rPr>
              <a:t>’</a:t>
            </a: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rPr>
              <a:t>取得胜利，没有它们暴力就不成其为暴力。</a:t>
            </a:r>
            <a:r>
              <a:rPr kumimoji="0" lang="zh-CN" altLang="en-US" sz="2800" b="1" i="0" u="none" strike="noStrike" kern="1200" cap="none" spc="0" normalizeH="0" baseline="0" noProof="1">
                <a:ln>
                  <a:noFill/>
                </a:ln>
                <a:solidFill>
                  <a:schemeClr val="bg1"/>
                </a:solidFill>
                <a:effectLst/>
                <a:uLnTx/>
                <a:uFillTx/>
                <a:latin typeface="Times New Roman" panose="02020603050405020304" pitchFamily="18" charset="0"/>
                <a:ea typeface="方正超粗黑简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1">
              <a:ln>
                <a:noFill/>
              </a:ln>
              <a:solidFill>
                <a:schemeClr val="bg1"/>
              </a:solidFill>
              <a:effectLst/>
              <a:uLnTx/>
              <a:uFillTx/>
              <a:latin typeface="黑体" panose="02010609060101010101" charset="-122"/>
              <a:ea typeface="方正超粗黑简体"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51913"/>
                                        </p:tgtEl>
                                        <p:attrNameLst>
                                          <p:attrName>style.color</p:attrName>
                                        </p:attrNameLst>
                                      </p:cBhvr>
                                      <p:to>
                                        <a:schemeClr val="bg1"/>
                                      </p:to>
                                    </p:animClr>
                                  </p:childTnLst>
                                </p:cTn>
                              </p:par>
                              <p:par>
                                <p:cTn id="7" presetID="3" presetClass="emph" presetSubtype="2" fill="hold" grpId="0" nodeType="withEffect">
                                  <p:stCondLst>
                                    <p:cond delay="0"/>
                                  </p:stCondLst>
                                  <p:childTnLst>
                                    <p:animClr clrSpc="rgb" dir="cw">
                                      <p:cBhvr override="childStyle">
                                        <p:cTn id="8" dur="500" fill="hold"/>
                                        <p:tgtEl>
                                          <p:spTgt spid="251920"/>
                                        </p:tgtEl>
                                        <p:attrNameLst>
                                          <p:attrName>style.color</p:attrName>
                                        </p:attrNameLst>
                                      </p:cBhvr>
                                      <p:to>
                                        <a:schemeClr val="bg1"/>
                                      </p:to>
                                    </p:animClr>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6788"/>
                                        </p:tgtEl>
                                        <p:attrNameLst>
                                          <p:attrName>style.visibility</p:attrName>
                                        </p:attrNameLst>
                                      </p:cBhvr>
                                      <p:to>
                                        <p:strVal val="visible"/>
                                      </p:to>
                                    </p:set>
                                    <p:animEffect transition="in" filter="fade">
                                      <p:cBhvr>
                                        <p:cTn id="12" dur="500"/>
                                        <p:tgtEl>
                                          <p:spTgt spid="246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p:bldP spid="251920" grpId="0"/>
      <p:bldP spid="246788"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5" descr="A08"/>
          <p:cNvPicPr>
            <a:picLocks noChangeAspect="1"/>
          </p:cNvPicPr>
          <p:nvPr/>
        </p:nvPicPr>
        <p:blipFill>
          <a:blip r:embed="rId2"/>
          <a:stretch>
            <a:fillRect/>
          </a:stretch>
        </p:blipFill>
        <p:spPr>
          <a:xfrm>
            <a:off x="0" y="0"/>
            <a:ext cx="9144000" cy="6858000"/>
          </a:xfrm>
          <a:prstGeom prst="rect">
            <a:avLst/>
          </a:prstGeom>
          <a:noFill/>
          <a:ln w="9525">
            <a:noFill/>
          </a:ln>
        </p:spPr>
      </p:pic>
      <p:sp>
        <p:nvSpPr>
          <p:cNvPr id="76803" name="Text Box 3"/>
          <p:cNvSpPr txBox="1"/>
          <p:nvPr/>
        </p:nvSpPr>
        <p:spPr>
          <a:xfrm>
            <a:off x="1785938" y="0"/>
            <a:ext cx="6481762" cy="527050"/>
          </a:xfrm>
          <a:prstGeom prst="rect">
            <a:avLst/>
          </a:prstGeom>
          <a:noFill/>
          <a:ln w="9525">
            <a:noFill/>
          </a:ln>
          <a:effectLst>
            <a:outerShdw dist="40159" dir="4293848"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国民经济动员 </a:t>
            </a:r>
          </a:p>
        </p:txBody>
      </p:sp>
      <p:sp>
        <p:nvSpPr>
          <p:cNvPr id="71683" name="Text Box 4"/>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（三）国民经济动员</a:t>
            </a:r>
          </a:p>
        </p:txBody>
      </p:sp>
      <p:pic>
        <p:nvPicPr>
          <p:cNvPr id="71684" name="Picture 2" descr="http://www.defence.org.cn/News/UploadFiles/2004/2004427171955.jpg"/>
          <p:cNvPicPr>
            <a:picLocks noChangeAspect="1"/>
          </p:cNvPicPr>
          <p:nvPr/>
        </p:nvPicPr>
        <p:blipFill>
          <a:blip r:embed="rId3"/>
          <a:stretch>
            <a:fillRect/>
          </a:stretch>
        </p:blipFill>
        <p:spPr>
          <a:xfrm>
            <a:off x="5500688" y="1071563"/>
            <a:ext cx="3643312" cy="5138737"/>
          </a:xfrm>
          <a:prstGeom prst="rect">
            <a:avLst/>
          </a:prstGeom>
          <a:noFill/>
          <a:ln w="9525">
            <a:noFill/>
          </a:ln>
        </p:spPr>
      </p:pic>
      <p:sp>
        <p:nvSpPr>
          <p:cNvPr id="8" name="Text Box 7" descr="“谢菲尔德”号 副本"/>
          <p:cNvSpPr txBox="1"/>
          <p:nvPr/>
        </p:nvSpPr>
        <p:spPr>
          <a:xfrm>
            <a:off x="214313" y="1214438"/>
            <a:ext cx="4929187" cy="3970337"/>
          </a:xfrm>
          <a:prstGeom prst="rect">
            <a:avLst/>
          </a:prstGeom>
          <a:noFill/>
          <a:ln w="38100">
            <a:noFill/>
          </a:ln>
          <a:effectLst>
            <a:outerShdw dist="28398" dir="6993903"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3600">
                <a:solidFill>
                  <a:srgbClr val="FFFF00"/>
                </a:solidFill>
                <a:latin typeface="Times New Roman" panose="02020603050405020304" pitchFamily="18" charset="0"/>
                <a:ea typeface="方正大黑简体" panose="02000000000000000000" pitchFamily="2" charset="-122"/>
              </a:rPr>
              <a:t>        </a:t>
            </a:r>
            <a:r>
              <a:rPr lang="zh-CN" altLang="en-US" sz="3600">
                <a:solidFill>
                  <a:srgbClr val="FFFF00"/>
                </a:solidFill>
                <a:latin typeface="Times New Roman" panose="02020603050405020304" pitchFamily="18" charset="0"/>
                <a:ea typeface="方正大黑简体" panose="02000000000000000000" pitchFamily="2" charset="-122"/>
              </a:rPr>
              <a:t>国家为保障战争的物质需求和稳定战时经济秩序，根据战争需求和经济动员计划，调整经济资源配置，增加武器装备及其他军用物资生产所进行的活动。</a:t>
            </a:r>
          </a:p>
        </p:txBody>
      </p:sp>
      <p:sp>
        <p:nvSpPr>
          <p:cNvPr id="71686" name="TextBox 389"/>
          <p:cNvSpPr txBox="1"/>
          <p:nvPr/>
        </p:nvSpPr>
        <p:spPr>
          <a:xfrm>
            <a:off x="357188" y="5500688"/>
            <a:ext cx="4786312" cy="584200"/>
          </a:xfrm>
          <a:prstGeom prst="rect">
            <a:avLst/>
          </a:prstGeom>
          <a:solidFill>
            <a:schemeClr val="bg1"/>
          </a:solidFill>
          <a:ln w="9525" cap="flat" cmpd="sng">
            <a:solidFill>
              <a:srgbClr val="0000FF"/>
            </a:solidFill>
            <a:prstDash val="solid"/>
            <a:miter/>
            <a:headEnd type="none" w="med" len="med"/>
            <a:tailEnd type="none" w="med" len="med"/>
          </a:ln>
        </p:spPr>
        <p:txBody>
          <a:bodyPr anchor="t" anchorCtr="0">
            <a:spAutoFit/>
          </a:bodyPr>
          <a:lstStyle/>
          <a:p>
            <a:pPr algn="ctr"/>
            <a:r>
              <a:rPr lang="zh-CN" altLang="en-US" sz="3200" b="1" dirty="0">
                <a:solidFill>
                  <a:srgbClr val="000099"/>
                </a:solidFill>
                <a:latin typeface="Arial" panose="020B0604020202020204" pitchFamily="34" charset="0"/>
                <a:ea typeface="方正超粗黑简体" pitchFamily="2" charset="-122"/>
              </a:rPr>
              <a:t>二战时美国动员海报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wipe(left)">
                                      <p:cBhvr>
                                        <p:cTn id="7" dur="500"/>
                                        <p:tgtEl>
                                          <p:spTgt spid="7680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73730" name="Text Box 3"/>
          <p:cNvSpPr txBox="1"/>
          <p:nvPr/>
        </p:nvSpPr>
        <p:spPr>
          <a:xfrm>
            <a:off x="2700338" y="0"/>
            <a:ext cx="2808287" cy="561975"/>
          </a:xfrm>
          <a:prstGeom prst="rect">
            <a:avLst/>
          </a:prstGeom>
          <a:noFill/>
          <a:ln w="9525">
            <a:noFill/>
          </a:ln>
          <a:effectLst>
            <a:outerShdw dist="35921" dir="2699999"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国民经济动员 </a:t>
            </a:r>
          </a:p>
        </p:txBody>
      </p:sp>
      <p:sp>
        <p:nvSpPr>
          <p:cNvPr id="324613" name="Text Box 5" descr="“谢菲尔德”号 副本"/>
          <p:cNvSpPr txBox="1"/>
          <p:nvPr/>
        </p:nvSpPr>
        <p:spPr>
          <a:xfrm>
            <a:off x="539750" y="981075"/>
            <a:ext cx="8135938" cy="519113"/>
          </a:xfrm>
          <a:prstGeom prst="rect">
            <a:avLst/>
          </a:prstGeom>
          <a:noFill/>
          <a:ln w="38100">
            <a:noFill/>
          </a:ln>
          <a:effectLst>
            <a:outerShdw dist="28398" dir="6993903"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800">
                <a:solidFill>
                  <a:srgbClr val="FFFF00"/>
                </a:solidFill>
                <a:latin typeface="方正超粗黑简体" pitchFamily="2" charset="-122"/>
                <a:ea typeface="方正超粗黑简体" pitchFamily="2" charset="-122"/>
              </a:rPr>
              <a:t>　</a:t>
            </a:r>
            <a:r>
              <a:rPr lang="en-US" altLang="zh-CN" sz="2800">
                <a:solidFill>
                  <a:srgbClr val="FFFF00"/>
                </a:solidFill>
                <a:latin typeface="Times New Roman" panose="02020603050405020304" pitchFamily="18" charset="0"/>
                <a:ea typeface="方正超粗黑简体" pitchFamily="2" charset="-122"/>
              </a:rPr>
              <a:t>——</a:t>
            </a:r>
            <a:r>
              <a:rPr lang="zh-CN" altLang="en-US" sz="2800">
                <a:solidFill>
                  <a:srgbClr val="FFFF00"/>
                </a:solidFill>
                <a:latin typeface="方正超粗黑简体" pitchFamily="2" charset="-122"/>
                <a:ea typeface="方正超粗黑简体" pitchFamily="2" charset="-122"/>
              </a:rPr>
              <a:t>经济动员是保障战争物质需求的基本手段</a:t>
            </a:r>
          </a:p>
        </p:txBody>
      </p:sp>
      <p:sp>
        <p:nvSpPr>
          <p:cNvPr id="73733" name="Text Box 4"/>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（三）国民经济动员</a:t>
            </a:r>
          </a:p>
        </p:txBody>
      </p:sp>
      <p:sp>
        <p:nvSpPr>
          <p:cNvPr id="73734" name="矩形 11"/>
          <p:cNvSpPr/>
          <p:nvPr/>
        </p:nvSpPr>
        <p:spPr>
          <a:xfrm>
            <a:off x="178594" y="3329391"/>
            <a:ext cx="8786812" cy="2677656"/>
          </a:xfrm>
          <a:prstGeom prst="rect">
            <a:avLst/>
          </a:prstGeom>
          <a:noFill/>
          <a:ln w="9525">
            <a:noFill/>
          </a:ln>
        </p:spPr>
        <p:txBody>
          <a:bodyPr anchor="t" anchorCtr="0">
            <a:spAutoFit/>
          </a:bodyPr>
          <a:lstStyle/>
          <a:p>
            <a:r>
              <a:rPr lang="zh-CN" altLang="en-US" sz="2800" dirty="0">
                <a:solidFill>
                  <a:schemeClr val="bg1"/>
                </a:solidFill>
              </a:rPr>
              <a:t>    中国人十几亿人口从早到晚一天要吃</a:t>
            </a:r>
            <a:r>
              <a:rPr lang="en-US" altLang="zh-CN" sz="2800" dirty="0">
                <a:solidFill>
                  <a:schemeClr val="bg1"/>
                </a:solidFill>
              </a:rPr>
              <a:t>70</a:t>
            </a:r>
            <a:r>
              <a:rPr lang="zh-CN" altLang="en-US" sz="2800" dirty="0">
                <a:solidFill>
                  <a:schemeClr val="bg1"/>
                </a:solidFill>
              </a:rPr>
              <a:t>万吨粮，</a:t>
            </a:r>
            <a:r>
              <a:rPr lang="en-US" altLang="zh-CN" sz="2800" dirty="0">
                <a:solidFill>
                  <a:schemeClr val="bg1"/>
                </a:solidFill>
              </a:rPr>
              <a:t>23</a:t>
            </a:r>
            <a:r>
              <a:rPr lang="zh-CN" altLang="en-US" sz="2800" dirty="0">
                <a:solidFill>
                  <a:schemeClr val="bg1"/>
                </a:solidFill>
              </a:rPr>
              <a:t>万吨肉，</a:t>
            </a:r>
            <a:r>
              <a:rPr lang="en-US" altLang="zh-CN" sz="2800" dirty="0">
                <a:solidFill>
                  <a:schemeClr val="bg1"/>
                </a:solidFill>
              </a:rPr>
              <a:t>98000</a:t>
            </a:r>
            <a:r>
              <a:rPr lang="zh-CN" altLang="en-US" sz="2800" dirty="0">
                <a:solidFill>
                  <a:schemeClr val="bg1"/>
                </a:solidFill>
              </a:rPr>
              <a:t>吨油，还有</a:t>
            </a:r>
            <a:r>
              <a:rPr lang="en-US" altLang="zh-CN" sz="2800" dirty="0">
                <a:solidFill>
                  <a:schemeClr val="bg1"/>
                </a:solidFill>
              </a:rPr>
              <a:t>192</a:t>
            </a:r>
            <a:r>
              <a:rPr lang="zh-CN" altLang="en-US" sz="2800" dirty="0">
                <a:solidFill>
                  <a:schemeClr val="bg1"/>
                </a:solidFill>
              </a:rPr>
              <a:t>万吨蔬菜。</a:t>
            </a:r>
            <a:endParaRPr lang="en-US" altLang="zh-CN" sz="2800" dirty="0">
              <a:solidFill>
                <a:schemeClr val="bg1"/>
              </a:solidFill>
            </a:endParaRPr>
          </a:p>
          <a:p>
            <a:r>
              <a:rPr lang="zh-CN" altLang="en-US" sz="2800" dirty="0">
                <a:solidFill>
                  <a:schemeClr val="bg1"/>
                </a:solidFill>
                <a:latin typeface="Arial" panose="020B0604020202020204" pitchFamily="34" charset="0"/>
                <a:ea typeface="方正超粗黑简体" pitchFamily="2" charset="-122"/>
              </a:rPr>
              <a:t>    这次新冠肺炎疫情如此严重，但我国社会始终保持稳定，粮食和重要农副产品稳定供给功不可没。</a:t>
            </a:r>
            <a:r>
              <a:rPr lang="en-US" altLang="zh-CN" sz="2800" dirty="0">
                <a:solidFill>
                  <a:schemeClr val="bg1"/>
                </a:solidFill>
                <a:latin typeface="Arial" panose="020B0604020202020204" pitchFamily="34" charset="0"/>
                <a:ea typeface="方正超粗黑简体" pitchFamily="2" charset="-122"/>
              </a:rPr>
              <a:t>——2020</a:t>
            </a:r>
            <a:r>
              <a:rPr lang="zh-CN" altLang="en-US" sz="2800" dirty="0">
                <a:solidFill>
                  <a:schemeClr val="bg1"/>
                </a:solidFill>
                <a:latin typeface="Arial" panose="020B0604020202020204" pitchFamily="34" charset="0"/>
                <a:ea typeface="方正超粗黑简体" pitchFamily="2" charset="-122"/>
              </a:rPr>
              <a:t>年</a:t>
            </a:r>
            <a:r>
              <a:rPr lang="en-US" altLang="zh-CN" sz="2800" dirty="0">
                <a:solidFill>
                  <a:schemeClr val="bg1"/>
                </a:solidFill>
                <a:latin typeface="Arial" panose="020B0604020202020204" pitchFamily="34" charset="0"/>
                <a:ea typeface="方正超粗黑简体" pitchFamily="2" charset="-122"/>
              </a:rPr>
              <a:t>5</a:t>
            </a:r>
            <a:r>
              <a:rPr lang="zh-CN" altLang="en-US" sz="2800" dirty="0">
                <a:solidFill>
                  <a:schemeClr val="bg1"/>
                </a:solidFill>
                <a:latin typeface="Arial" panose="020B0604020202020204" pitchFamily="34" charset="0"/>
                <a:ea typeface="方正超粗黑简体" pitchFamily="2" charset="-122"/>
              </a:rPr>
              <a:t>月</a:t>
            </a:r>
            <a:r>
              <a:rPr lang="en-US" altLang="zh-CN" sz="2800" dirty="0">
                <a:solidFill>
                  <a:schemeClr val="bg1"/>
                </a:solidFill>
                <a:latin typeface="Arial" panose="020B0604020202020204" pitchFamily="34" charset="0"/>
                <a:ea typeface="方正超粗黑简体" pitchFamily="2" charset="-122"/>
              </a:rPr>
              <a:t>23</a:t>
            </a:r>
            <a:r>
              <a:rPr lang="zh-CN" altLang="en-US" sz="2800" dirty="0">
                <a:solidFill>
                  <a:schemeClr val="bg1"/>
                </a:solidFill>
                <a:latin typeface="Arial" panose="020B0604020202020204" pitchFamily="34" charset="0"/>
                <a:ea typeface="方正超粗黑简体" pitchFamily="2" charset="-122"/>
              </a:rPr>
              <a:t>日，习近平看望参加全国政协十三届三次会议的经济界委员并参加联组会时强调</a:t>
            </a:r>
          </a:p>
        </p:txBody>
      </p:sp>
      <p:sp>
        <p:nvSpPr>
          <p:cNvPr id="73735" name="矩形 13"/>
          <p:cNvSpPr/>
          <p:nvPr/>
        </p:nvSpPr>
        <p:spPr>
          <a:xfrm>
            <a:off x="2446438" y="1593258"/>
            <a:ext cx="6229250" cy="952500"/>
          </a:xfrm>
          <a:prstGeom prst="rect">
            <a:avLst/>
          </a:prstGeom>
          <a:solidFill>
            <a:srgbClr val="FF0000"/>
          </a:solidFill>
          <a:ln w="9525">
            <a:noFill/>
          </a:ln>
        </p:spPr>
        <p:txBody>
          <a:bodyPr wrap="square" anchor="t" anchorCtr="0">
            <a:spAutoFit/>
          </a:bodyPr>
          <a:lstStyle/>
          <a:p>
            <a:r>
              <a:rPr lang="zh-CN" altLang="en-US" sz="2800" b="1" dirty="0">
                <a:solidFill>
                  <a:srgbClr val="FFFF00"/>
                </a:solidFill>
                <a:latin typeface="Arial" panose="020B0604020202020204" pitchFamily="34" charset="0"/>
                <a:ea typeface="方正超粗黑简体" pitchFamily="2" charset="-122"/>
              </a:rPr>
              <a:t>中国人的饭碗任何时候都要牢牢端在自己手上</a:t>
            </a:r>
            <a:endParaRPr lang="zh-CN" altLang="en-US" sz="2800" dirty="0">
              <a:solidFill>
                <a:srgbClr val="FFFF00"/>
              </a:solidFill>
              <a:latin typeface="Arial" panose="020B0604020202020204" pitchFamily="34" charset="0"/>
              <a:ea typeface="方正超粗黑简体" pitchFamily="2" charset="-122"/>
            </a:endParaRPr>
          </a:p>
        </p:txBody>
      </p:sp>
      <p:pic>
        <p:nvPicPr>
          <p:cNvPr id="73737" name="Picture 12" descr="C:\Users\dh\Desktop\1590328467474.jpg"/>
          <p:cNvPicPr>
            <a:picLocks noChangeAspect="1"/>
          </p:cNvPicPr>
          <p:nvPr/>
        </p:nvPicPr>
        <p:blipFill>
          <a:blip r:embed="rId3"/>
          <a:stretch>
            <a:fillRect/>
          </a:stretch>
        </p:blipFill>
        <p:spPr>
          <a:xfrm>
            <a:off x="189236" y="1593258"/>
            <a:ext cx="2143125" cy="1643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24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223179F-8487-664C-F82E-B55A7A8DFB97}"/>
              </a:ext>
            </a:extLst>
          </p:cNvPr>
          <p:cNvSpPr>
            <a:spLocks noGrp="1"/>
          </p:cNvSpPr>
          <p:nvPr>
            <p:ph idx="1"/>
          </p:nvPr>
        </p:nvSpPr>
        <p:spPr>
          <a:xfrm>
            <a:off x="251700" y="116770"/>
            <a:ext cx="8640600" cy="4525963"/>
          </a:xfrm>
        </p:spPr>
        <p:txBody>
          <a:bodyPr/>
          <a:lstStyle/>
          <a:p>
            <a:r>
              <a:rPr lang="zh-CN" altLang="en-US" dirty="0"/>
              <a:t>粮食安全</a:t>
            </a:r>
            <a:endParaRPr lang="en-US" altLang="zh-CN" dirty="0"/>
          </a:p>
          <a:p>
            <a:r>
              <a:rPr lang="zh-CN" altLang="en-US" dirty="0"/>
              <a:t>我国粮食存在结构性短缺问题，需要以进口弥补。我国</a:t>
            </a:r>
            <a:r>
              <a:rPr lang="en-US" altLang="zh-CN" dirty="0"/>
              <a:t>2023</a:t>
            </a:r>
            <a:r>
              <a:rPr lang="zh-CN" altLang="en-US" dirty="0"/>
              <a:t>年进口玉米</a:t>
            </a:r>
            <a:r>
              <a:rPr lang="en-US" altLang="zh-CN" dirty="0"/>
              <a:t>2000</a:t>
            </a:r>
            <a:r>
              <a:rPr lang="zh-CN" altLang="en-US" dirty="0"/>
              <a:t>万吨；进口大豆近</a:t>
            </a:r>
            <a:r>
              <a:rPr lang="en-US" altLang="zh-CN" dirty="0"/>
              <a:t>1</a:t>
            </a:r>
            <a:r>
              <a:rPr lang="zh-CN" altLang="en-US" dirty="0"/>
              <a:t>亿吨，进口占比已经超过</a:t>
            </a:r>
            <a:r>
              <a:rPr lang="en-US" altLang="zh-CN" dirty="0"/>
              <a:t>80%</a:t>
            </a:r>
            <a:r>
              <a:rPr lang="zh-CN" altLang="en-US" dirty="0"/>
              <a:t>。进口完全靠自己来种，除了目前的</a:t>
            </a:r>
            <a:r>
              <a:rPr lang="en-US" altLang="zh-CN" dirty="0"/>
              <a:t>18</a:t>
            </a:r>
            <a:r>
              <a:rPr lang="zh-CN" altLang="en-US" dirty="0"/>
              <a:t>亿亩地，还需要</a:t>
            </a:r>
            <a:r>
              <a:rPr lang="en-US" altLang="zh-CN" dirty="0"/>
              <a:t>8</a:t>
            </a:r>
            <a:r>
              <a:rPr lang="zh-CN" altLang="en-US" dirty="0"/>
              <a:t>亿亩地，显然是不可能的</a:t>
            </a:r>
          </a:p>
          <a:p>
            <a:r>
              <a:rPr lang="zh-CN" altLang="en-US" dirty="0"/>
              <a:t>值得思考的数据：</a:t>
            </a:r>
            <a:endParaRPr lang="en-US" altLang="zh-CN" dirty="0"/>
          </a:p>
          <a:p>
            <a:r>
              <a:rPr lang="zh-CN" altLang="en-US" dirty="0"/>
              <a:t>我国农产品的成本比美国高</a:t>
            </a:r>
            <a:r>
              <a:rPr lang="en-US" altLang="zh-CN" dirty="0"/>
              <a:t>31%—203%</a:t>
            </a:r>
            <a:r>
              <a:rPr lang="zh-CN" altLang="en-US" dirty="0"/>
              <a:t>，我国农作物亩均化肥用量</a:t>
            </a:r>
            <a:r>
              <a:rPr lang="en-US" altLang="zh-CN" dirty="0"/>
              <a:t>21.9</a:t>
            </a:r>
            <a:r>
              <a:rPr lang="zh-CN" altLang="en-US" dirty="0"/>
              <a:t>公斤，远高于世界平均水平（每亩</a:t>
            </a:r>
            <a:r>
              <a:rPr lang="en-US" altLang="zh-CN" dirty="0"/>
              <a:t>8</a:t>
            </a:r>
            <a:r>
              <a:rPr lang="zh-CN" altLang="en-US" dirty="0"/>
              <a:t>公斤），是美国的</a:t>
            </a:r>
            <a:r>
              <a:rPr lang="en-US" altLang="zh-CN" dirty="0"/>
              <a:t>2.6</a:t>
            </a:r>
            <a:r>
              <a:rPr lang="zh-CN" altLang="en-US" dirty="0"/>
              <a:t>倍，欧盟的</a:t>
            </a:r>
            <a:r>
              <a:rPr lang="en-US" altLang="zh-CN" dirty="0"/>
              <a:t>2.5</a:t>
            </a:r>
            <a:r>
              <a:rPr lang="zh-CN" altLang="en-US" dirty="0"/>
              <a:t>倍。</a:t>
            </a:r>
            <a:endParaRPr lang="en-US" altLang="zh-CN" dirty="0"/>
          </a:p>
          <a:p>
            <a:endParaRPr lang="zh-CN" altLang="en-US" sz="2800" dirty="0"/>
          </a:p>
        </p:txBody>
      </p:sp>
    </p:spTree>
    <p:extLst>
      <p:ext uri="{BB962C8B-B14F-4D97-AF65-F5344CB8AC3E}">
        <p14:creationId xmlns:p14="http://schemas.microsoft.com/office/powerpoint/2010/main" val="4158458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0" descr="A003"/>
          <p:cNvPicPr>
            <a:picLocks noChangeAspect="1"/>
          </p:cNvPicPr>
          <p:nvPr/>
        </p:nvPicPr>
        <p:blipFill>
          <a:blip r:embed="rId10"/>
          <a:stretch>
            <a:fillRect/>
          </a:stretch>
        </p:blipFill>
        <p:spPr>
          <a:xfrm>
            <a:off x="0" y="0"/>
            <a:ext cx="9144000" cy="6858000"/>
          </a:xfrm>
          <a:prstGeom prst="rect">
            <a:avLst/>
          </a:prstGeom>
          <a:solidFill>
            <a:srgbClr val="FFFF00"/>
          </a:solidFill>
          <a:ln w="9525">
            <a:noFill/>
          </a:ln>
        </p:spPr>
      </p:pic>
      <p:pic>
        <p:nvPicPr>
          <p:cNvPr id="23554" name="Picture 2"/>
          <p:cNvPicPr>
            <a:picLocks noChangeAspect="1"/>
          </p:cNvPicPr>
          <p:nvPr/>
        </p:nvPicPr>
        <p:blipFill>
          <a:blip r:embed="rId11"/>
          <a:stretch>
            <a:fillRect/>
          </a:stretch>
        </p:blipFill>
        <p:spPr>
          <a:xfrm>
            <a:off x="5903913" y="3789363"/>
            <a:ext cx="3240087" cy="3055937"/>
          </a:xfrm>
          <a:prstGeom prst="rect">
            <a:avLst/>
          </a:prstGeom>
          <a:noFill/>
          <a:ln w="9525">
            <a:noFill/>
          </a:ln>
        </p:spPr>
      </p:pic>
      <p:pic>
        <p:nvPicPr>
          <p:cNvPr id="23555" name="Picture 6"/>
          <p:cNvPicPr>
            <a:picLocks noChangeAspect="1"/>
          </p:cNvPicPr>
          <p:nvPr/>
        </p:nvPicPr>
        <p:blipFill>
          <a:blip r:embed="rId12"/>
          <a:stretch>
            <a:fillRect/>
          </a:stretch>
        </p:blipFill>
        <p:spPr>
          <a:xfrm>
            <a:off x="4859338" y="0"/>
            <a:ext cx="4284662" cy="3933825"/>
          </a:xfrm>
          <a:prstGeom prst="rect">
            <a:avLst/>
          </a:prstGeom>
          <a:noFill/>
          <a:ln w="9525">
            <a:noFill/>
          </a:ln>
        </p:spPr>
      </p:pic>
      <p:pic>
        <p:nvPicPr>
          <p:cNvPr id="23556" name="Picture 8"/>
          <p:cNvPicPr>
            <a:picLocks noChangeAspect="1"/>
          </p:cNvPicPr>
          <p:nvPr/>
        </p:nvPicPr>
        <p:blipFill>
          <a:blip r:embed="rId13"/>
          <a:stretch>
            <a:fillRect/>
          </a:stretch>
        </p:blipFill>
        <p:spPr>
          <a:xfrm>
            <a:off x="0" y="3875088"/>
            <a:ext cx="3730625" cy="2982912"/>
          </a:xfrm>
          <a:prstGeom prst="rect">
            <a:avLst/>
          </a:prstGeom>
          <a:noFill/>
          <a:ln w="9525">
            <a:noFill/>
          </a:ln>
        </p:spPr>
      </p:pic>
      <p:pic>
        <p:nvPicPr>
          <p:cNvPr id="23557" name="Picture 3"/>
          <p:cNvPicPr>
            <a:picLocks noChangeAspect="1"/>
          </p:cNvPicPr>
          <p:nvPr/>
        </p:nvPicPr>
        <p:blipFill>
          <a:blip r:embed="rId14"/>
          <a:stretch>
            <a:fillRect/>
          </a:stretch>
        </p:blipFill>
        <p:spPr>
          <a:xfrm>
            <a:off x="3059113" y="3860800"/>
            <a:ext cx="3384550" cy="2997200"/>
          </a:xfrm>
          <a:prstGeom prst="rect">
            <a:avLst/>
          </a:prstGeom>
          <a:noFill/>
          <a:ln w="9525">
            <a:noFill/>
          </a:ln>
        </p:spPr>
      </p:pic>
      <p:sp>
        <p:nvSpPr>
          <p:cNvPr id="305157" name="Text Box 5"/>
          <p:cNvSpPr txBox="1">
            <a:spLocks noChangeArrowheads="1"/>
          </p:cNvSpPr>
          <p:nvPr/>
        </p:nvSpPr>
        <p:spPr bwMode="auto">
          <a:xfrm>
            <a:off x="3657600" y="0"/>
            <a:ext cx="5257800" cy="519113"/>
          </a:xfrm>
          <a:prstGeom prst="rect">
            <a:avLst/>
          </a:prstGeom>
          <a:noFill/>
          <a:ln w="9525">
            <a:noFill/>
            <a:miter lim="800000"/>
          </a:ln>
          <a:effectLst/>
        </p:spPr>
        <p:txBody>
          <a:bodyPr>
            <a:spAutoFit/>
          </a:bodyPr>
          <a:lstStyle/>
          <a:p>
            <a:pPr marR="0" defTabSz="914400" eaLnBrk="0" hangingPunct="0">
              <a:spcBef>
                <a:spcPct val="50000"/>
              </a:spcBef>
              <a:buClrTx/>
              <a:buSzTx/>
              <a:buFont typeface="Arial" panose="020B0604020202020204" pitchFamily="34" charset="0"/>
              <a:defRPr/>
            </a:pPr>
            <a:r>
              <a:rPr kumimoji="0" lang="zh-CN" altLang="en-US" sz="2800" b="1" kern="1200" cap="none" spc="0" normalizeH="0" baseline="0" noProof="0">
                <a:solidFill>
                  <a:schemeClr val="bg1"/>
                </a:solidFill>
                <a:effectLst>
                  <a:outerShdw blurRad="38100" dist="38100" dir="2700000" algn="tl">
                    <a:srgbClr val="C0C0C0"/>
                  </a:outerShdw>
                </a:effectLst>
                <a:latin typeface="Times New Roman" panose="02020603050405020304" pitchFamily="18" charset="0"/>
                <a:ea typeface="黑体" panose="02010609060101010101" charset="-122"/>
                <a:cs typeface="+mn-cs"/>
                <a:sym typeface="宋体" panose="02010600030101010101" pitchFamily="2" charset="-122"/>
              </a:rPr>
              <a:t>　</a:t>
            </a:r>
          </a:p>
        </p:txBody>
      </p:sp>
      <p:sp>
        <p:nvSpPr>
          <p:cNvPr id="23559" name="Text Box 7"/>
          <p:cNvSpPr txBox="1"/>
          <p:nvPr/>
        </p:nvSpPr>
        <p:spPr>
          <a:xfrm>
            <a:off x="0" y="4267200"/>
            <a:ext cx="3581400" cy="457200"/>
          </a:xfrm>
          <a:prstGeom prst="rect">
            <a:avLst/>
          </a:prstGeom>
          <a:noFill/>
          <a:ln w="9525">
            <a:noFill/>
          </a:ln>
        </p:spPr>
        <p:txBody>
          <a:bodyPr anchor="t" anchorCtr="0">
            <a:spAutoFit/>
          </a:bodyPr>
          <a:lstStyle/>
          <a:p>
            <a:pPr eaLnBrk="0" hangingPunct="0">
              <a:spcBef>
                <a:spcPct val="50000"/>
              </a:spcBef>
            </a:pPr>
            <a:r>
              <a:rPr lang="zh-CN" altLang="en-US" sz="2400" b="1" dirty="0">
                <a:latin typeface="Times New Roman" panose="02020603050405020304" pitchFamily="18" charset="0"/>
                <a:ea typeface="仿宋_GB2312" pitchFamily="49" charset="-122"/>
              </a:rPr>
              <a:t>　</a:t>
            </a:r>
          </a:p>
        </p:txBody>
      </p:sp>
      <p:pic>
        <p:nvPicPr>
          <p:cNvPr id="23560" name="Picture 13" descr="志愿军部队跨过鸭绿江入朝作战"/>
          <p:cNvPicPr>
            <a:picLocks noChangeAspect="1"/>
          </p:cNvPicPr>
          <p:nvPr/>
        </p:nvPicPr>
        <p:blipFill>
          <a:blip r:embed="rId15"/>
          <a:stretch>
            <a:fillRect/>
          </a:stretch>
        </p:blipFill>
        <p:spPr>
          <a:xfrm>
            <a:off x="0" y="0"/>
            <a:ext cx="4932363" cy="3860800"/>
          </a:xfrm>
          <a:prstGeom prst="rect">
            <a:avLst/>
          </a:prstGeom>
          <a:noFill/>
          <a:ln w="9525">
            <a:noFill/>
          </a:ln>
        </p:spPr>
      </p:pic>
      <p:sp>
        <p:nvSpPr>
          <p:cNvPr id="305161" name="Text Box 9"/>
          <p:cNvSpPr txBox="1"/>
          <p:nvPr/>
        </p:nvSpPr>
        <p:spPr>
          <a:xfrm>
            <a:off x="1258888" y="1484313"/>
            <a:ext cx="7308850" cy="3749675"/>
          </a:xfrm>
          <a:prstGeom prst="rect">
            <a:avLst/>
          </a:prstGeom>
          <a:solidFill>
            <a:srgbClr val="990000">
              <a:alpha val="70195"/>
            </a:srgbClr>
          </a:solidFill>
          <a:ln w="9525">
            <a:noFill/>
          </a:ln>
        </p:spPr>
        <p:txBody>
          <a:bodyPr anchor="t" anchorCtr="0">
            <a:spAutoFit/>
          </a:bodyPr>
          <a:lstStyle/>
          <a:p>
            <a:pPr eaLnBrk="0" hangingPunct="0">
              <a:spcBef>
                <a:spcPct val="50000"/>
              </a:spcBef>
            </a:pPr>
            <a:r>
              <a:rPr lang="zh-CN" altLang="en-US" sz="4000" dirty="0">
                <a:solidFill>
                  <a:srgbClr val="FFFF66"/>
                </a:solidFill>
                <a:latin typeface="方正超粗黑简体" pitchFamily="2" charset="-122"/>
                <a:ea typeface="方正超粗黑简体" pitchFamily="2" charset="-122"/>
              </a:rPr>
              <a:t>　   抗美援朝战争中</a:t>
            </a:r>
            <a:r>
              <a:rPr lang="en-US" altLang="zh-CN" sz="4000" dirty="0">
                <a:solidFill>
                  <a:srgbClr val="FFFF66"/>
                </a:solidFill>
                <a:latin typeface="方正超粗黑简体" pitchFamily="2" charset="-122"/>
                <a:ea typeface="方正超粗黑简体" pitchFamily="2" charset="-122"/>
              </a:rPr>
              <a:t>, </a:t>
            </a:r>
            <a:r>
              <a:rPr lang="zh-CN" altLang="en-US" sz="4000" dirty="0">
                <a:solidFill>
                  <a:srgbClr val="FFFF66"/>
                </a:solidFill>
                <a:latin typeface="方正超粗黑简体" pitchFamily="2" charset="-122"/>
                <a:ea typeface="方正超粗黑简体" pitchFamily="2" charset="-122"/>
              </a:rPr>
              <a:t>动员参加志愿军</a:t>
            </a:r>
            <a:r>
              <a:rPr lang="en-US" altLang="zh-CN" sz="4000" dirty="0">
                <a:solidFill>
                  <a:srgbClr val="FFFF66"/>
                </a:solidFill>
                <a:latin typeface="方正超粗黑简体" pitchFamily="2" charset="-122"/>
                <a:ea typeface="方正超粗黑简体" pitchFamily="2" charset="-122"/>
              </a:rPr>
              <a:t>297</a:t>
            </a:r>
            <a:r>
              <a:rPr lang="zh-CN" altLang="en-US" sz="4000" dirty="0">
                <a:solidFill>
                  <a:srgbClr val="FFFF66"/>
                </a:solidFill>
                <a:latin typeface="方正超粗黑简体" pitchFamily="2" charset="-122"/>
                <a:ea typeface="方正超粗黑简体" pitchFamily="2" charset="-122"/>
              </a:rPr>
              <a:t>万人</a:t>
            </a:r>
            <a:r>
              <a:rPr lang="en-US" altLang="zh-CN" sz="4000" dirty="0">
                <a:solidFill>
                  <a:srgbClr val="FFFF66"/>
                </a:solidFill>
                <a:latin typeface="方正超粗黑简体" pitchFamily="2" charset="-122"/>
                <a:ea typeface="方正超粗黑简体" pitchFamily="2" charset="-122"/>
              </a:rPr>
              <a:t>,</a:t>
            </a:r>
            <a:r>
              <a:rPr lang="zh-CN" altLang="en-US" sz="4000" dirty="0">
                <a:solidFill>
                  <a:srgbClr val="FFFF66"/>
                </a:solidFill>
                <a:latin typeface="方正超粗黑简体" pitchFamily="2" charset="-122"/>
                <a:ea typeface="方正超粗黑简体" pitchFamily="2" charset="-122"/>
              </a:rPr>
              <a:t>其中补入志愿军的新战士</a:t>
            </a:r>
            <a:r>
              <a:rPr lang="en-US" altLang="zh-CN" sz="4000" dirty="0">
                <a:solidFill>
                  <a:srgbClr val="FFFF66"/>
                </a:solidFill>
                <a:latin typeface="方正超粗黑简体" pitchFamily="2" charset="-122"/>
                <a:ea typeface="方正超粗黑简体" pitchFamily="2" charset="-122"/>
              </a:rPr>
              <a:t>80</a:t>
            </a:r>
            <a:r>
              <a:rPr lang="zh-CN" altLang="en-US" sz="4000" dirty="0">
                <a:solidFill>
                  <a:srgbClr val="FFFF66"/>
                </a:solidFill>
                <a:latin typeface="方正超粗黑简体" pitchFamily="2" charset="-122"/>
                <a:ea typeface="方正超粗黑简体" pitchFamily="2" charset="-122"/>
              </a:rPr>
              <a:t>万人</a:t>
            </a:r>
            <a:r>
              <a:rPr lang="en-US" altLang="zh-CN" sz="4000" dirty="0">
                <a:solidFill>
                  <a:srgbClr val="FFFF66"/>
                </a:solidFill>
                <a:latin typeface="方正超粗黑简体" pitchFamily="2" charset="-122"/>
                <a:ea typeface="方正超粗黑简体" pitchFamily="2" charset="-122"/>
              </a:rPr>
              <a:t>,</a:t>
            </a:r>
            <a:r>
              <a:rPr lang="zh-CN" altLang="en-US" sz="4000" dirty="0">
                <a:solidFill>
                  <a:srgbClr val="FFFF66"/>
                </a:solidFill>
                <a:latin typeface="方正超粗黑简体" pitchFamily="2" charset="-122"/>
                <a:ea typeface="方正超粗黑简体" pitchFamily="2" charset="-122"/>
              </a:rPr>
              <a:t>征集调用各种物资</a:t>
            </a:r>
            <a:r>
              <a:rPr lang="en-US" altLang="zh-CN" sz="4000" dirty="0">
                <a:solidFill>
                  <a:srgbClr val="FFFF66"/>
                </a:solidFill>
                <a:latin typeface="方正超粗黑简体" pitchFamily="2" charset="-122"/>
                <a:ea typeface="方正超粗黑简体" pitchFamily="2" charset="-122"/>
              </a:rPr>
              <a:t>560</a:t>
            </a:r>
            <a:r>
              <a:rPr lang="zh-CN" altLang="en-US" sz="4000" dirty="0">
                <a:solidFill>
                  <a:srgbClr val="FFFF66"/>
                </a:solidFill>
                <a:latin typeface="方正超粗黑简体" pitchFamily="2" charset="-122"/>
                <a:ea typeface="方正超粗黑简体" pitchFamily="2" charset="-122"/>
              </a:rPr>
              <a:t>万吨</a:t>
            </a:r>
            <a:r>
              <a:rPr lang="en-US" altLang="zh-CN" sz="4000" dirty="0">
                <a:solidFill>
                  <a:srgbClr val="FFFF66"/>
                </a:solidFill>
                <a:latin typeface="方正超粗黑简体" pitchFamily="2" charset="-122"/>
                <a:ea typeface="方正超粗黑简体" pitchFamily="2" charset="-122"/>
              </a:rPr>
              <a:t>,</a:t>
            </a:r>
            <a:r>
              <a:rPr lang="zh-CN" altLang="en-US" sz="4000" dirty="0">
                <a:solidFill>
                  <a:srgbClr val="FFFF66"/>
                </a:solidFill>
                <a:latin typeface="方正超粗黑简体" pitchFamily="2" charset="-122"/>
                <a:ea typeface="方正超粗黑简体" pitchFamily="2" charset="-122"/>
              </a:rPr>
              <a:t>筹措战费</a:t>
            </a:r>
            <a:r>
              <a:rPr lang="en-US" altLang="zh-CN" sz="4000" dirty="0">
                <a:solidFill>
                  <a:srgbClr val="FFFF66"/>
                </a:solidFill>
                <a:latin typeface="方正超粗黑简体" pitchFamily="2" charset="-122"/>
                <a:ea typeface="方正超粗黑简体" pitchFamily="2" charset="-122"/>
              </a:rPr>
              <a:t>62</a:t>
            </a:r>
            <a:r>
              <a:rPr lang="zh-CN" altLang="en-US" sz="4000" dirty="0">
                <a:solidFill>
                  <a:srgbClr val="FFFF66"/>
                </a:solidFill>
                <a:latin typeface="方正超粗黑简体" pitchFamily="2" charset="-122"/>
                <a:ea typeface="方正超粗黑简体" pitchFamily="2" charset="-122"/>
              </a:rPr>
              <a:t>亿元</a:t>
            </a:r>
            <a:r>
              <a:rPr lang="en-US" altLang="zh-CN" sz="4000" dirty="0">
                <a:solidFill>
                  <a:srgbClr val="FFFF66"/>
                </a:solidFill>
                <a:latin typeface="方正超粗黑简体" pitchFamily="2" charset="-122"/>
                <a:ea typeface="方正超粗黑简体" pitchFamily="2" charset="-122"/>
              </a:rPr>
              <a:t>,</a:t>
            </a:r>
            <a:r>
              <a:rPr lang="zh-CN" altLang="en-US" sz="4000" dirty="0">
                <a:solidFill>
                  <a:srgbClr val="FFFF66"/>
                </a:solidFill>
                <a:latin typeface="方正超粗黑简体" pitchFamily="2" charset="-122"/>
                <a:ea typeface="方正超粗黑简体" pitchFamily="2" charset="-122"/>
              </a:rPr>
              <a:t>达到了援救友邦和保证国内安全两大目标。</a:t>
            </a:r>
          </a:p>
        </p:txBody>
      </p:sp>
      <p:grpSp>
        <p:nvGrpSpPr>
          <p:cNvPr id="78" name="组合 77" descr="7b0a202020202274657874626f78223a2022220a7d0a"/>
          <p:cNvGrpSpPr/>
          <p:nvPr/>
        </p:nvGrpSpPr>
        <p:grpSpPr>
          <a:xfrm>
            <a:off x="323990" y="188817"/>
            <a:ext cx="7416229" cy="1370783"/>
            <a:chOff x="5241" y="3252"/>
            <a:chExt cx="8590" cy="5589"/>
          </a:xfrm>
          <a:solidFill>
            <a:srgbClr val="FF0000"/>
          </a:solidFill>
        </p:grpSpPr>
        <p:sp>
          <p:nvSpPr>
            <p:cNvPr id="79" name="矩形 78"/>
            <p:cNvSpPr/>
            <p:nvPr>
              <p:custDataLst>
                <p:tags r:id="rId1"/>
              </p:custDataLst>
            </p:nvPr>
          </p:nvSpPr>
          <p:spPr>
            <a:xfrm>
              <a:off x="5720" y="3832"/>
              <a:ext cx="7761" cy="3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椭圆 79"/>
            <p:cNvSpPr/>
            <p:nvPr>
              <p:custDataLst>
                <p:tags r:id="rId2"/>
              </p:custDataLst>
            </p:nvPr>
          </p:nvSpPr>
          <p:spPr>
            <a:xfrm>
              <a:off x="5370" y="3510"/>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1" name="直接连接符 80"/>
            <p:cNvCxnSpPr/>
            <p:nvPr>
              <p:custDataLst>
                <p:tags r:id="rId3"/>
              </p:custDataLst>
            </p:nvPr>
          </p:nvCxnSpPr>
          <p:spPr>
            <a:xfrm>
              <a:off x="5596" y="3616"/>
              <a:ext cx="794" cy="0"/>
            </a:xfrm>
            <a:prstGeom prst="line">
              <a:avLst/>
            </a:prstGeom>
            <a:grpFill/>
            <a:ln w="25400" cmpd="sng">
              <a:solidFill>
                <a:srgbClr val="C0C0C0"/>
              </a:solidFill>
              <a:prstDash val="sysDash"/>
              <a:round/>
              <a:headEnd type="none"/>
            </a:ln>
          </p:spPr>
          <p:style>
            <a:lnRef idx="1">
              <a:schemeClr val="accent1"/>
            </a:lnRef>
            <a:fillRef idx="0">
              <a:schemeClr val="accent1"/>
            </a:fillRef>
            <a:effectRef idx="0">
              <a:schemeClr val="accent1"/>
            </a:effectRef>
            <a:fontRef idx="minor">
              <a:schemeClr val="tx1"/>
            </a:fontRef>
          </p:style>
        </p:cxnSp>
        <p:sp>
          <p:nvSpPr>
            <p:cNvPr id="82" name="任意多边形 81"/>
            <p:cNvSpPr/>
            <p:nvPr>
              <p:custDataLst>
                <p:tags r:id="rId4"/>
              </p:custDataLst>
            </p:nvPr>
          </p:nvSpPr>
          <p:spPr>
            <a:xfrm>
              <a:off x="6390" y="3616"/>
              <a:ext cx="7275" cy="1372"/>
            </a:xfrm>
            <a:custGeom>
              <a:avLst/>
              <a:gdLst>
                <a:gd name="connisteX0" fmla="*/ 0 w 5389880"/>
                <a:gd name="connsiteY0" fmla="*/ 0 h 2423795"/>
                <a:gd name="connisteX1" fmla="*/ 5389880 w 5389880"/>
                <a:gd name="connsiteY1" fmla="*/ 0 h 2423795"/>
                <a:gd name="connisteX2" fmla="*/ 5389880 w 5389880"/>
                <a:gd name="connsiteY2" fmla="*/ 2423795 h 2423795"/>
              </a:gdLst>
              <a:ahLst/>
              <a:cxnLst>
                <a:cxn ang="0">
                  <a:pos x="connisteX0" y="connsiteY0"/>
                </a:cxn>
                <a:cxn ang="0">
                  <a:pos x="connisteX1" y="connsiteY1"/>
                </a:cxn>
                <a:cxn ang="0">
                  <a:pos x="connisteX2" y="connsiteY2"/>
                </a:cxn>
              </a:cxnLst>
              <a:rect l="l" t="t" r="r" b="b"/>
              <a:pathLst>
                <a:path w="5389880" h="2423795">
                  <a:moveTo>
                    <a:pt x="0" y="0"/>
                  </a:moveTo>
                  <a:lnTo>
                    <a:pt x="5389880" y="0"/>
                  </a:lnTo>
                  <a:lnTo>
                    <a:pt x="5389880" y="2423795"/>
                  </a:lnTo>
                </a:path>
              </a:pathLst>
            </a:custGeom>
            <a:grpFill/>
            <a:ln w="254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任意多边形 82"/>
            <p:cNvSpPr/>
            <p:nvPr>
              <p:custDataLst>
                <p:tags r:id="rId5"/>
              </p:custDataLst>
            </p:nvPr>
          </p:nvSpPr>
          <p:spPr>
            <a:xfrm rot="10800000">
              <a:off x="5522" y="5696"/>
              <a:ext cx="7347" cy="1481"/>
            </a:xfrm>
            <a:custGeom>
              <a:avLst/>
              <a:gdLst>
                <a:gd name="connisteX0" fmla="*/ 0 w 5389880"/>
                <a:gd name="connsiteY0" fmla="*/ 0 h 2423795"/>
                <a:gd name="connisteX1" fmla="*/ 5389880 w 5389880"/>
                <a:gd name="connsiteY1" fmla="*/ 0 h 2423795"/>
                <a:gd name="connisteX2" fmla="*/ 5389880 w 5389880"/>
                <a:gd name="connsiteY2" fmla="*/ 2423795 h 2423795"/>
              </a:gdLst>
              <a:ahLst/>
              <a:cxnLst>
                <a:cxn ang="0">
                  <a:pos x="connisteX0" y="connsiteY0"/>
                </a:cxn>
                <a:cxn ang="0">
                  <a:pos x="connisteX1" y="connsiteY1"/>
                </a:cxn>
                <a:cxn ang="0">
                  <a:pos x="connisteX2" y="connsiteY2"/>
                </a:cxn>
              </a:cxnLst>
              <a:rect l="l" t="t" r="r" b="b"/>
              <a:pathLst>
                <a:path w="5389880" h="2423795">
                  <a:moveTo>
                    <a:pt x="0" y="0"/>
                  </a:moveTo>
                  <a:lnTo>
                    <a:pt x="5389880" y="0"/>
                  </a:lnTo>
                  <a:lnTo>
                    <a:pt x="5389880" y="2423795"/>
                  </a:lnTo>
                </a:path>
              </a:pathLst>
            </a:custGeom>
            <a:grpFill/>
            <a:ln w="254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4" name="直接连接符 83"/>
            <p:cNvCxnSpPr/>
            <p:nvPr>
              <p:custDataLst>
                <p:tags r:id="rId6"/>
              </p:custDataLst>
            </p:nvPr>
          </p:nvCxnSpPr>
          <p:spPr>
            <a:xfrm>
              <a:off x="12914" y="7177"/>
              <a:ext cx="763" cy="0"/>
            </a:xfrm>
            <a:prstGeom prst="line">
              <a:avLst/>
            </a:prstGeom>
            <a:grpFill/>
            <a:ln w="25400" cmpd="sng">
              <a:solidFill>
                <a:srgbClr val="C0C0C0"/>
              </a:solidFill>
              <a:prstDash val="sysDash"/>
            </a:ln>
          </p:spPr>
          <p:style>
            <a:lnRef idx="1">
              <a:schemeClr val="accent1"/>
            </a:lnRef>
            <a:fillRef idx="0">
              <a:schemeClr val="accent1"/>
            </a:fillRef>
            <a:effectRef idx="0">
              <a:schemeClr val="accent1"/>
            </a:effectRef>
            <a:fontRef idx="minor">
              <a:schemeClr val="tx1"/>
            </a:fontRef>
          </p:style>
        </p:cxnSp>
        <p:sp>
          <p:nvSpPr>
            <p:cNvPr id="85" name="椭圆 84"/>
            <p:cNvSpPr/>
            <p:nvPr>
              <p:custDataLst>
                <p:tags r:id="rId7"/>
              </p:custDataLst>
            </p:nvPr>
          </p:nvSpPr>
          <p:spPr>
            <a:xfrm>
              <a:off x="13604" y="7063"/>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 name="文本框 85"/>
            <p:cNvSpPr txBox="1"/>
            <p:nvPr>
              <p:custDataLst>
                <p:tags r:id="rId8"/>
              </p:custDataLst>
            </p:nvPr>
          </p:nvSpPr>
          <p:spPr>
            <a:xfrm>
              <a:off x="5241" y="3252"/>
              <a:ext cx="7753" cy="5589"/>
            </a:xfrm>
            <a:prstGeom prst="rect">
              <a:avLst/>
            </a:prstGeom>
            <a:grp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pPr>
              <a:r>
                <a:rPr lang="zh-CN" altLang="en-US" sz="3600" dirty="0">
                  <a:solidFill>
                    <a:srgbClr val="FFFF00"/>
                  </a:solidFill>
                  <a:latin typeface="方正大黑简体" panose="02000000000000000000" pitchFamily="2" charset="-122"/>
                  <a:ea typeface="方正大黑简体" panose="02000000000000000000" pitchFamily="2" charset="-122"/>
                  <a:cs typeface="汉仪晓波折纸体简" panose="00020600040101010101" charset="-122"/>
                </a:rPr>
                <a:t>举国体制：</a:t>
              </a:r>
              <a:r>
                <a:rPr lang="zh-CN" sz="3600" dirty="0">
                  <a:solidFill>
                    <a:srgbClr val="FFFF00"/>
                  </a:solidFill>
                  <a:latin typeface="方正大黑简体" panose="02000000000000000000" pitchFamily="2" charset="-122"/>
                  <a:ea typeface="方正大黑简体" panose="02000000000000000000" pitchFamily="2" charset="-122"/>
                  <a:cs typeface="汉仪晓波折纸体简" panose="00020600040101010101" charset="-122"/>
                </a:rPr>
                <a:t>举国一致，万众一心</a:t>
              </a:r>
              <a:endParaRPr lang="en-US" altLang="zh-CN" sz="3600" dirty="0">
                <a:solidFill>
                  <a:srgbClr val="FFFF00"/>
                </a:solidFill>
                <a:latin typeface="方正大黑简体" panose="02000000000000000000" pitchFamily="2" charset="-122"/>
                <a:ea typeface="方正大黑简体" panose="02000000000000000000" pitchFamily="2" charset="-122"/>
                <a:cs typeface="汉仪晓波折纸体简" panose="00020600040101010101" charset="-122"/>
              </a:endParaRPr>
            </a:p>
            <a:p>
              <a:pPr fontAlgn="auto">
                <a:lnSpc>
                  <a:spcPct val="120000"/>
                </a:lnSpc>
              </a:pPr>
              <a:r>
                <a:rPr lang="zh-CN" altLang="en-US" sz="3600" dirty="0">
                  <a:solidFill>
                    <a:srgbClr val="FFFF00"/>
                  </a:solidFill>
                  <a:latin typeface="方正大黑简体" panose="02000000000000000000" pitchFamily="2" charset="-122"/>
                  <a:ea typeface="方正大黑简体" panose="02000000000000000000" pitchFamily="2" charset="-122"/>
                </a:rPr>
                <a:t>疫情防控为主的爱国卫生运动</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05161"/>
                                        </p:tgtEl>
                                        <p:attrNameLst>
                                          <p:attrName>style.visibility</p:attrName>
                                        </p:attrNameLst>
                                      </p:cBhvr>
                                      <p:to>
                                        <p:strVal val="visible"/>
                                      </p:to>
                                    </p:set>
                                    <p:anim calcmode="lin" valueType="num">
                                      <p:cBhvr>
                                        <p:cTn id="7" dur="500" fill="hold"/>
                                        <p:tgtEl>
                                          <p:spTgt spid="305161"/>
                                        </p:tgtEl>
                                        <p:attrNameLst>
                                          <p:attrName>ppt_w</p:attrName>
                                        </p:attrNameLst>
                                      </p:cBhvr>
                                      <p:tavLst>
                                        <p:tav tm="0">
                                          <p:val>
                                            <p:fltVal val="0"/>
                                          </p:val>
                                        </p:tav>
                                        <p:tav tm="100000">
                                          <p:val>
                                            <p:strVal val="#ppt_w"/>
                                          </p:val>
                                        </p:tav>
                                      </p:tavLst>
                                    </p:anim>
                                    <p:anim calcmode="lin" valueType="num">
                                      <p:cBhvr>
                                        <p:cTn id="8" dur="500" fill="hold"/>
                                        <p:tgtEl>
                                          <p:spTgt spid="3051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C:\Users\dh\Desktop\t01d5c484d67f7ede46.webp.jpg"/>
          <p:cNvPicPr>
            <a:picLocks noChangeAspect="1"/>
          </p:cNvPicPr>
          <p:nvPr/>
        </p:nvPicPr>
        <p:blipFill>
          <a:blip r:embed="rId2"/>
          <a:stretch>
            <a:fillRect/>
          </a:stretch>
        </p:blipFill>
        <p:spPr>
          <a:xfrm>
            <a:off x="2166938" y="-1593850"/>
            <a:ext cx="6858000" cy="10287000"/>
          </a:xfrm>
          <a:prstGeom prst="rect">
            <a:avLst/>
          </a:prstGeom>
          <a:noFill/>
          <a:ln w="9525">
            <a:noFill/>
          </a:ln>
        </p:spPr>
      </p:pic>
      <p:sp>
        <p:nvSpPr>
          <p:cNvPr id="74754" name="文本框 1"/>
          <p:cNvSpPr txBox="1"/>
          <p:nvPr/>
        </p:nvSpPr>
        <p:spPr>
          <a:xfrm>
            <a:off x="35560" y="260033"/>
            <a:ext cx="2131378" cy="5693866"/>
          </a:xfrm>
          <a:prstGeom prst="rect">
            <a:avLst/>
          </a:prstGeom>
          <a:noFill/>
          <a:ln w="9525">
            <a:noFill/>
          </a:ln>
        </p:spPr>
        <p:txBody>
          <a:bodyPr wrap="square" anchor="t" anchorCtr="0">
            <a:spAutoFit/>
          </a:bodyPr>
          <a:lstStyle/>
          <a:p>
            <a:r>
              <a:rPr lang="zh-CN" altLang="en-US" sz="2800" dirty="0">
                <a:latin typeface="Arial" panose="020B0604020202020204" pitchFamily="34" charset="0"/>
                <a:ea typeface="方正超粗黑简体" pitchFamily="2" charset="-122"/>
              </a:rPr>
              <a:t>小康不小康，</a:t>
            </a:r>
          </a:p>
          <a:p>
            <a:r>
              <a:rPr lang="zh-CN" altLang="en-US" sz="2800" dirty="0">
                <a:latin typeface="Arial" panose="020B0604020202020204" pitchFamily="34" charset="0"/>
                <a:ea typeface="方正超粗黑简体" pitchFamily="2" charset="-122"/>
              </a:rPr>
              <a:t>还要看老乡</a:t>
            </a:r>
          </a:p>
          <a:p>
            <a:endParaRPr lang="en-US" altLang="zh-CN" sz="2800" dirty="0">
              <a:latin typeface="Arial" panose="020B0604020202020204" pitchFamily="34" charset="0"/>
              <a:ea typeface="方正超粗黑简体" pitchFamily="2" charset="-122"/>
            </a:endParaRPr>
          </a:p>
          <a:p>
            <a:r>
              <a:rPr lang="zh-CN" altLang="en-US" sz="2800" dirty="0">
                <a:latin typeface="Arial" panose="020B0604020202020204" pitchFamily="34" charset="0"/>
                <a:ea typeface="方正超粗黑简体" pitchFamily="2" charset="-122"/>
              </a:rPr>
              <a:t>当代大学生</a:t>
            </a:r>
          </a:p>
          <a:p>
            <a:r>
              <a:rPr lang="en-US" altLang="zh-CN" sz="2800" dirty="0">
                <a:latin typeface="Arial" panose="020B0604020202020204" pitchFamily="34" charset="0"/>
                <a:ea typeface="方正超粗黑简体" pitchFamily="2" charset="-122"/>
              </a:rPr>
              <a:t>“</a:t>
            </a:r>
            <a:r>
              <a:rPr lang="zh-CN" altLang="en-US" sz="2800" dirty="0">
                <a:latin typeface="Arial" panose="020B0604020202020204" pitchFamily="34" charset="0"/>
                <a:ea typeface="方正超粗黑简体" pitchFamily="2" charset="-122"/>
              </a:rPr>
              <a:t>一懂两爱</a:t>
            </a:r>
            <a:r>
              <a:rPr lang="en-US" altLang="zh-CN" sz="2800" dirty="0">
                <a:latin typeface="Arial" panose="020B0604020202020204" pitchFamily="34" charset="0"/>
                <a:ea typeface="方正超粗黑简体" pitchFamily="2" charset="-122"/>
              </a:rPr>
              <a:t>”</a:t>
            </a:r>
            <a:r>
              <a:rPr lang="zh-CN" altLang="en-US" sz="2800" dirty="0">
                <a:latin typeface="Arial" panose="020B0604020202020204" pitchFamily="34" charset="0"/>
                <a:ea typeface="方正超粗黑简体" pitchFamily="2" charset="-122"/>
              </a:rPr>
              <a:t>：</a:t>
            </a:r>
          </a:p>
          <a:p>
            <a:r>
              <a:rPr lang="zh-CN" altLang="en-US" sz="2800" dirty="0">
                <a:latin typeface="Arial" panose="020B0604020202020204" pitchFamily="34" charset="0"/>
                <a:ea typeface="方正超粗黑简体" pitchFamily="2" charset="-122"/>
              </a:rPr>
              <a:t>懂农业</a:t>
            </a:r>
          </a:p>
          <a:p>
            <a:r>
              <a:rPr lang="zh-CN" altLang="en-US" sz="2800" dirty="0">
                <a:latin typeface="Arial" panose="020B0604020202020204" pitchFamily="34" charset="0"/>
                <a:ea typeface="方正超粗黑简体" pitchFamily="2" charset="-122"/>
              </a:rPr>
              <a:t>爱农民</a:t>
            </a:r>
          </a:p>
          <a:p>
            <a:r>
              <a:rPr lang="zh-CN" altLang="en-US" sz="2800" dirty="0">
                <a:latin typeface="Arial" panose="020B0604020202020204" pitchFamily="34" charset="0"/>
                <a:ea typeface="方正超粗黑简体" pitchFamily="2" charset="-122"/>
              </a:rPr>
              <a:t>爱农村</a:t>
            </a:r>
          </a:p>
          <a:p>
            <a:endParaRPr lang="en-US" altLang="zh-CN" sz="2800" dirty="0">
              <a:solidFill>
                <a:schemeClr val="tx1"/>
              </a:solidFill>
              <a:latin typeface="Arial" panose="020B0604020202020204" pitchFamily="34" charset="0"/>
              <a:ea typeface="方正超粗黑简体" pitchFamily="2" charset="-122"/>
            </a:endParaRPr>
          </a:p>
          <a:p>
            <a:r>
              <a:rPr lang="zh-CN" altLang="en-US" sz="2800" dirty="0">
                <a:solidFill>
                  <a:schemeClr val="tx1"/>
                </a:solidFill>
                <a:latin typeface="Arial" panose="020B0604020202020204" pitchFamily="34" charset="0"/>
                <a:ea typeface="方正超粗黑简体" pitchFamily="2" charset="-122"/>
              </a:rPr>
              <a:t>中国农村是</a:t>
            </a:r>
          </a:p>
          <a:p>
            <a:r>
              <a:rPr lang="zh-CN" altLang="en-US" sz="2800" dirty="0">
                <a:solidFill>
                  <a:schemeClr val="tx1"/>
                </a:solidFill>
                <a:latin typeface="Arial" panose="020B0604020202020204" pitchFamily="34" charset="0"/>
                <a:ea typeface="方正超粗黑简体" pitchFamily="2" charset="-122"/>
              </a:rPr>
              <a:t>现代化</a:t>
            </a:r>
            <a:r>
              <a:rPr lang="zh-CN" altLang="en-US" sz="2800" dirty="0"/>
              <a:t>稳定</a:t>
            </a:r>
            <a:endParaRPr lang="en-US" altLang="zh-CN" sz="2800" dirty="0"/>
          </a:p>
          <a:p>
            <a:r>
              <a:rPr lang="zh-CN" altLang="en-US" sz="2800" dirty="0"/>
              <a:t>器，现代化</a:t>
            </a:r>
            <a:r>
              <a:rPr lang="zh-CN" altLang="en-US" sz="2800" dirty="0">
                <a:solidFill>
                  <a:schemeClr val="tx1"/>
                </a:solidFill>
                <a:latin typeface="Arial" panose="020B0604020202020204" pitchFamily="34" charset="0"/>
                <a:ea typeface="方正超粗黑简体" pitchFamily="2" charset="-122"/>
              </a:rPr>
              <a:t>蓄水池</a:t>
            </a:r>
          </a:p>
        </p:txBody>
      </p:sp>
      <p:sp>
        <p:nvSpPr>
          <p:cNvPr id="3" name="文本框 2">
            <a:extLst>
              <a:ext uri="{FF2B5EF4-FFF2-40B4-BE49-F238E27FC236}">
                <a16:creationId xmlns:a16="http://schemas.microsoft.com/office/drawing/2014/main" id="{E33EA473-C74D-0B6E-7FCB-317A6FC52254}"/>
              </a:ext>
            </a:extLst>
          </p:cNvPr>
          <p:cNvSpPr txBox="1"/>
          <p:nvPr/>
        </p:nvSpPr>
        <p:spPr>
          <a:xfrm>
            <a:off x="6732149" y="116770"/>
            <a:ext cx="2292789" cy="2062103"/>
          </a:xfrm>
          <a:prstGeom prst="rect">
            <a:avLst/>
          </a:prstGeom>
          <a:noFill/>
        </p:spPr>
        <p:txBody>
          <a:bodyPr wrap="square">
            <a:spAutoFit/>
          </a:bodyPr>
          <a:lstStyle/>
          <a:p>
            <a:r>
              <a:rPr lang="zh-CN" altLang="zh-CN" sz="3200" kern="100" spc="50" dirty="0">
                <a:effectLst/>
                <a:latin typeface="华文楷体" panose="02010600040101010101" pitchFamily="2" charset="-122"/>
                <a:ea typeface="华文楷体" panose="02010600040101010101" pitchFamily="2" charset="-122"/>
                <a:cs typeface="Times New Roman" panose="02020603050405020304" pitchFamily="18" charset="0"/>
              </a:rPr>
              <a:t>毛泽东指出</a:t>
            </a:r>
            <a:r>
              <a:rPr lang="zh-CN" altLang="en-US" sz="3200" kern="100" spc="5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sz="3200" kern="100" spc="50" dirty="0">
                <a:effectLst/>
                <a:latin typeface="华文楷体" panose="02010600040101010101" pitchFamily="2" charset="-122"/>
                <a:ea typeface="华文楷体" panose="02010600040101010101" pitchFamily="2" charset="-122"/>
                <a:cs typeface="Times New Roman" panose="02020603050405020304" pitchFamily="18" charset="0"/>
              </a:rPr>
              <a:t>谁能够组织农民，谁就能组织中国。</a:t>
            </a:r>
            <a:endParaRPr lang="zh-CN" altLang="en-US" sz="3200" dirty="0">
              <a:latin typeface="华文楷体" panose="02010600040101010101" pitchFamily="2" charset="-122"/>
              <a:ea typeface="华文楷体" panose="0201060004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75778" name="Text Box 3"/>
          <p:cNvSpPr txBox="1"/>
          <p:nvPr/>
        </p:nvSpPr>
        <p:spPr>
          <a:xfrm>
            <a:off x="2700338" y="0"/>
            <a:ext cx="2808287" cy="561975"/>
          </a:xfrm>
          <a:prstGeom prst="rect">
            <a:avLst/>
          </a:prstGeom>
          <a:noFill/>
          <a:ln w="9525">
            <a:noFill/>
          </a:ln>
          <a:effectLst>
            <a:outerShdw dist="35921" dir="2699999"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国民经济动员 </a:t>
            </a:r>
          </a:p>
        </p:txBody>
      </p:sp>
      <p:sp>
        <p:nvSpPr>
          <p:cNvPr id="327685" name="Text Box 5"/>
          <p:cNvSpPr txBox="1"/>
          <p:nvPr/>
        </p:nvSpPr>
        <p:spPr>
          <a:xfrm>
            <a:off x="4284663" y="2276475"/>
            <a:ext cx="4679950" cy="2654300"/>
          </a:xfrm>
          <a:prstGeom prst="rect">
            <a:avLst/>
          </a:prstGeom>
          <a:noFill/>
          <a:ln w="9525">
            <a:noFill/>
          </a:ln>
          <a:effectLst>
            <a:outerShdw dist="35921" dir="2699999" algn="ctr" rotWithShape="0">
              <a:schemeClr val="tx1"/>
            </a:outerShdw>
          </a:effectLst>
        </p:spPr>
        <p:txBody>
          <a:bodyPr anchor="ctr" anchorCtr="0">
            <a:spAutoFit/>
          </a:bodyPr>
          <a:lstStyle/>
          <a:p>
            <a:pPr>
              <a:lnSpc>
                <a:spcPct val="140000"/>
              </a:lnSpc>
              <a:buSzTx/>
              <a:buFont typeface="Arial" panose="020B0604020202020204" pitchFamily="34" charset="0"/>
            </a:pPr>
            <a:r>
              <a:rPr lang="zh-CN" altLang="en-US" sz="4000">
                <a:solidFill>
                  <a:schemeClr val="bg1"/>
                </a:solidFill>
                <a:latin typeface="Times New Roman" panose="02020603050405020304" pitchFamily="18" charset="0"/>
                <a:ea typeface="方正超粗黑简体" pitchFamily="2" charset="-122"/>
              </a:rPr>
              <a:t>经济破坏</a:t>
            </a:r>
          </a:p>
          <a:p>
            <a:pPr>
              <a:lnSpc>
                <a:spcPct val="140000"/>
              </a:lnSpc>
              <a:buSzTx/>
              <a:buFont typeface="Arial" panose="020B0604020202020204" pitchFamily="34" charset="0"/>
            </a:pPr>
            <a:r>
              <a:rPr lang="zh-CN" altLang="en-US" sz="4000">
                <a:solidFill>
                  <a:schemeClr val="bg1"/>
                </a:solidFill>
                <a:latin typeface="Times New Roman" panose="02020603050405020304" pitchFamily="18" charset="0"/>
                <a:ea typeface="方正超粗黑简体" pitchFamily="2" charset="-122"/>
              </a:rPr>
              <a:t>　　金融扰乱</a:t>
            </a:r>
          </a:p>
          <a:p>
            <a:pPr>
              <a:lnSpc>
                <a:spcPct val="140000"/>
              </a:lnSpc>
              <a:buSzTx/>
              <a:buFont typeface="Arial" panose="020B0604020202020204" pitchFamily="34" charset="0"/>
            </a:pPr>
            <a:r>
              <a:rPr lang="zh-CN" altLang="en-US" sz="4000">
                <a:solidFill>
                  <a:schemeClr val="bg1"/>
                </a:solidFill>
                <a:latin typeface="Times New Roman" panose="02020603050405020304" pitchFamily="18" charset="0"/>
                <a:ea typeface="方正超粗黑简体" pitchFamily="2" charset="-122"/>
              </a:rPr>
              <a:t>　　　　经济制裁</a:t>
            </a:r>
            <a:endParaRPr lang="zh-CN" altLang="en-US" sz="3600" b="1">
              <a:solidFill>
                <a:srgbClr val="FFFF00"/>
              </a:solidFill>
              <a:latin typeface="Times New Roman" panose="02020603050405020304" pitchFamily="18" charset="0"/>
              <a:ea typeface="方正超粗黑简体" pitchFamily="2" charset="-122"/>
            </a:endParaRPr>
          </a:p>
        </p:txBody>
      </p:sp>
      <p:sp>
        <p:nvSpPr>
          <p:cNvPr id="75780" name="Text Box 6" descr="“谢菲尔德”号 副本"/>
          <p:cNvSpPr txBox="1"/>
          <p:nvPr/>
        </p:nvSpPr>
        <p:spPr>
          <a:xfrm>
            <a:off x="539750" y="981075"/>
            <a:ext cx="8135938" cy="519113"/>
          </a:xfrm>
          <a:prstGeom prst="rect">
            <a:avLst/>
          </a:prstGeom>
          <a:noFill/>
          <a:ln w="38100">
            <a:noFill/>
          </a:ln>
          <a:effectLst>
            <a:outerShdw dist="28398" dir="6993903"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800">
                <a:solidFill>
                  <a:srgbClr val="FFFF00"/>
                </a:solidFill>
                <a:latin typeface="方正超粗黑简体" pitchFamily="2" charset="-122"/>
                <a:ea typeface="方正超粗黑简体" pitchFamily="2" charset="-122"/>
              </a:rPr>
              <a:t>　</a:t>
            </a:r>
            <a:r>
              <a:rPr lang="en-US" altLang="zh-CN" sz="2800">
                <a:solidFill>
                  <a:srgbClr val="FFFF00"/>
                </a:solidFill>
                <a:latin typeface="Times New Roman" panose="02020603050405020304" pitchFamily="18" charset="0"/>
                <a:ea typeface="方正超粗黑简体" pitchFamily="2" charset="-122"/>
              </a:rPr>
              <a:t>——</a:t>
            </a:r>
            <a:r>
              <a:rPr lang="zh-CN" altLang="en-US" sz="2800">
                <a:solidFill>
                  <a:srgbClr val="FFFF00"/>
                </a:solidFill>
                <a:latin typeface="方正超粗黑简体" pitchFamily="2" charset="-122"/>
                <a:ea typeface="方正超粗黑简体" pitchFamily="2" charset="-122"/>
              </a:rPr>
              <a:t>经济动员是保障战争物质需求的基本手段</a:t>
            </a:r>
          </a:p>
        </p:txBody>
      </p:sp>
      <p:sp>
        <p:nvSpPr>
          <p:cNvPr id="327687" name="Text Box 7" descr="“谢菲尔德”号 副本"/>
          <p:cNvSpPr txBox="1"/>
          <p:nvPr/>
        </p:nvSpPr>
        <p:spPr>
          <a:xfrm>
            <a:off x="539750" y="1700213"/>
            <a:ext cx="8135938" cy="519112"/>
          </a:xfrm>
          <a:prstGeom prst="rect">
            <a:avLst/>
          </a:prstGeom>
          <a:noFill/>
          <a:ln w="38100">
            <a:noFill/>
          </a:ln>
          <a:effectLst>
            <a:outerShdw dist="28398" dir="6993903"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800">
                <a:solidFill>
                  <a:srgbClr val="FFFF00"/>
                </a:solidFill>
                <a:latin typeface="方正超粗黑简体" pitchFamily="2" charset="-122"/>
                <a:ea typeface="方正超粗黑简体" pitchFamily="2" charset="-122"/>
              </a:rPr>
              <a:t>　</a:t>
            </a:r>
            <a:r>
              <a:rPr lang="en-US" altLang="zh-CN" sz="2800">
                <a:solidFill>
                  <a:srgbClr val="FFFF00"/>
                </a:solidFill>
                <a:latin typeface="Times New Roman" panose="02020603050405020304" pitchFamily="18" charset="0"/>
                <a:ea typeface="方正超粗黑简体" pitchFamily="2" charset="-122"/>
              </a:rPr>
              <a:t>——</a:t>
            </a:r>
            <a:r>
              <a:rPr lang="zh-CN" altLang="en-US" sz="2800">
                <a:solidFill>
                  <a:srgbClr val="FFFF00"/>
                </a:solidFill>
                <a:latin typeface="方正超粗黑简体" pitchFamily="2" charset="-122"/>
                <a:ea typeface="方正超粗黑简体" pitchFamily="2" charset="-122"/>
              </a:rPr>
              <a:t>经济动员是战时稳定社会秩序的必要措施</a:t>
            </a:r>
          </a:p>
        </p:txBody>
      </p:sp>
      <p:pic>
        <p:nvPicPr>
          <p:cNvPr id="327689" name="Picture 9" descr="二战中盟国对德国重工业区的大轰炸"/>
          <p:cNvPicPr>
            <a:picLocks noChangeAspect="1"/>
          </p:cNvPicPr>
          <p:nvPr/>
        </p:nvPicPr>
        <p:blipFill>
          <a:blip r:embed="rId3"/>
          <a:stretch>
            <a:fillRect/>
          </a:stretch>
        </p:blipFill>
        <p:spPr>
          <a:xfrm>
            <a:off x="323850" y="2420938"/>
            <a:ext cx="2592388" cy="2428875"/>
          </a:xfrm>
          <a:prstGeom prst="rect">
            <a:avLst/>
          </a:prstGeom>
          <a:noFill/>
          <a:ln w="9525">
            <a:noFill/>
          </a:ln>
        </p:spPr>
      </p:pic>
      <p:pic>
        <p:nvPicPr>
          <p:cNvPr id="327690" name="Picture 10" descr="6日北约轰炸后的阿莱克西纳茨市3"/>
          <p:cNvPicPr>
            <a:picLocks noChangeAspect="1"/>
          </p:cNvPicPr>
          <p:nvPr/>
        </p:nvPicPr>
        <p:blipFill>
          <a:blip r:embed="rId4"/>
          <a:stretch>
            <a:fillRect/>
          </a:stretch>
        </p:blipFill>
        <p:spPr>
          <a:xfrm>
            <a:off x="3059113" y="4149725"/>
            <a:ext cx="2979737" cy="1960563"/>
          </a:xfrm>
          <a:prstGeom prst="rect">
            <a:avLst/>
          </a:prstGeom>
          <a:noFill/>
          <a:ln w="9525">
            <a:noFill/>
          </a:ln>
        </p:spPr>
      </p:pic>
      <p:sp>
        <p:nvSpPr>
          <p:cNvPr id="327691" name="Text Box 11"/>
          <p:cNvSpPr txBox="1"/>
          <p:nvPr/>
        </p:nvSpPr>
        <p:spPr>
          <a:xfrm>
            <a:off x="323850" y="5013325"/>
            <a:ext cx="2376488" cy="1014413"/>
          </a:xfrm>
          <a:prstGeom prst="rect">
            <a:avLst/>
          </a:prstGeom>
          <a:noFill/>
          <a:ln w="12700">
            <a:noFill/>
          </a:ln>
        </p:spPr>
        <p:txBody>
          <a:bodyPr anchor="t" anchorCtr="0">
            <a:spAutoFit/>
          </a:bodyPr>
          <a:lstStyle/>
          <a:p>
            <a:pPr algn="ctr">
              <a:spcBef>
                <a:spcPct val="50000"/>
              </a:spcBef>
            </a:pPr>
            <a:r>
              <a:rPr lang="zh-CN" altLang="en-US" sz="2000" b="1" dirty="0">
                <a:solidFill>
                  <a:schemeClr val="bg1"/>
                </a:solidFill>
                <a:latin typeface="Arial" panose="020B0604020202020204" pitchFamily="34" charset="0"/>
                <a:ea typeface="宋体" panose="02010600030101010101" pitchFamily="2" charset="-122"/>
              </a:rPr>
              <a:t>二战中盟国对德国鲁尔重工业区的大轰炸</a:t>
            </a:r>
          </a:p>
        </p:txBody>
      </p:sp>
      <p:sp>
        <p:nvSpPr>
          <p:cNvPr id="327692" name="Text Box 12"/>
          <p:cNvSpPr txBox="1"/>
          <p:nvPr/>
        </p:nvSpPr>
        <p:spPr>
          <a:xfrm>
            <a:off x="5580063" y="6021388"/>
            <a:ext cx="2376487" cy="581025"/>
          </a:xfrm>
          <a:prstGeom prst="rect">
            <a:avLst/>
          </a:prstGeom>
          <a:noFill/>
          <a:ln w="12700">
            <a:noFill/>
          </a:ln>
        </p:spPr>
        <p:txBody>
          <a:bodyPr anchor="t" anchorCtr="0">
            <a:spAutoFit/>
          </a:bodyPr>
          <a:lstStyle/>
          <a:p>
            <a:pPr algn="ctr">
              <a:spcBef>
                <a:spcPct val="50000"/>
              </a:spcBef>
            </a:pPr>
            <a:r>
              <a:rPr lang="zh-CN" altLang="en-US" sz="1600" b="1" dirty="0">
                <a:solidFill>
                  <a:schemeClr val="bg1"/>
                </a:solidFill>
                <a:latin typeface="Arial" panose="020B0604020202020204" pitchFamily="34" charset="0"/>
                <a:ea typeface="宋体" panose="02010600030101010101" pitchFamily="2" charset="-122"/>
              </a:rPr>
              <a:t>科索沃战争中北约对南联盟的狂轰烂炸</a:t>
            </a:r>
          </a:p>
        </p:txBody>
      </p:sp>
      <p:sp>
        <p:nvSpPr>
          <p:cNvPr id="75786" name="Text Box 4"/>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（三）国民经济动员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7687"/>
                                        </p:tgtEl>
                                        <p:attrNameLst>
                                          <p:attrName>style.visibility</p:attrName>
                                        </p:attrNameLst>
                                      </p:cBhvr>
                                      <p:to>
                                        <p:strVal val="visible"/>
                                      </p:to>
                                    </p:set>
                                    <p:animEffect transition="in" filter="wipe(left)">
                                      <p:cBhvr>
                                        <p:cTn id="7" dur="500"/>
                                        <p:tgtEl>
                                          <p:spTgt spid="32768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27685"/>
                                        </p:tgtEl>
                                        <p:attrNameLst>
                                          <p:attrName>style.visibility</p:attrName>
                                        </p:attrNameLst>
                                      </p:cBhvr>
                                      <p:to>
                                        <p:strVal val="visible"/>
                                      </p:to>
                                    </p:set>
                                    <p:animEffect transition="in" filter="wipe(up)">
                                      <p:cBhvr>
                                        <p:cTn id="11" dur="500"/>
                                        <p:tgtEl>
                                          <p:spTgt spid="32768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7689"/>
                                        </p:tgtEl>
                                        <p:attrNameLst>
                                          <p:attrName>style.visibility</p:attrName>
                                        </p:attrNameLst>
                                      </p:cBhvr>
                                      <p:to>
                                        <p:strVal val="visible"/>
                                      </p:to>
                                    </p:set>
                                    <p:animEffect transition="in" filter="wipe(left)">
                                      <p:cBhvr>
                                        <p:cTn id="16" dur="500"/>
                                        <p:tgtEl>
                                          <p:spTgt spid="32768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27691"/>
                                        </p:tgtEl>
                                        <p:attrNameLst>
                                          <p:attrName>style.visibility</p:attrName>
                                        </p:attrNameLst>
                                      </p:cBhvr>
                                      <p:to>
                                        <p:strVal val="visible"/>
                                      </p:to>
                                    </p:set>
                                    <p:animEffect transition="in" filter="wipe(left)">
                                      <p:cBhvr>
                                        <p:cTn id="19" dur="500"/>
                                        <p:tgtEl>
                                          <p:spTgt spid="327691"/>
                                        </p:tgtEl>
                                      </p:cBhvr>
                                    </p:animEffect>
                                  </p:childTnLst>
                                </p:cTn>
                              </p:par>
                              <p:par>
                                <p:cTn id="20" presetID="22" presetClass="entr" presetSubtype="8" fill="hold" nodeType="withEffect">
                                  <p:stCondLst>
                                    <p:cond delay="0"/>
                                  </p:stCondLst>
                                  <p:childTnLst>
                                    <p:set>
                                      <p:cBhvr>
                                        <p:cTn id="21" dur="1" fill="hold">
                                          <p:stCondLst>
                                            <p:cond delay="0"/>
                                          </p:stCondLst>
                                        </p:cTn>
                                        <p:tgtEl>
                                          <p:spTgt spid="327690"/>
                                        </p:tgtEl>
                                        <p:attrNameLst>
                                          <p:attrName>style.visibility</p:attrName>
                                        </p:attrNameLst>
                                      </p:cBhvr>
                                      <p:to>
                                        <p:strVal val="visible"/>
                                      </p:to>
                                    </p:set>
                                    <p:animEffect transition="in" filter="wipe(left)">
                                      <p:cBhvr>
                                        <p:cTn id="22" dur="500"/>
                                        <p:tgtEl>
                                          <p:spTgt spid="32769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7692"/>
                                        </p:tgtEl>
                                        <p:attrNameLst>
                                          <p:attrName>style.visibility</p:attrName>
                                        </p:attrNameLst>
                                      </p:cBhvr>
                                      <p:to>
                                        <p:strVal val="visible"/>
                                      </p:to>
                                    </p:set>
                                    <p:animEffect transition="in" filter="wipe(left)">
                                      <p:cBhvr>
                                        <p:cTn id="25" dur="500"/>
                                        <p:tgtEl>
                                          <p:spTgt spid="327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5" grpId="0"/>
      <p:bldP spid="327687" grpId="0"/>
      <p:bldP spid="327691" grpId="0"/>
      <p:bldP spid="32769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p:nvPr>
        </p:nvSpPr>
        <p:spPr/>
        <p:txBody>
          <a:bodyPr vert="horz" wrap="square" lIns="91440" tIns="45720" rIns="91440" bIns="45720" anchor="ctr" anchorCtr="0"/>
          <a:lstStyle/>
          <a:p>
            <a:endParaRPr lang="zh-CN" altLang="en-US" dirty="0"/>
          </a:p>
        </p:txBody>
      </p:sp>
      <p:pic>
        <p:nvPicPr>
          <p:cNvPr id="76802" name="图片 6" descr="IMG_261"/>
          <p:cNvPicPr>
            <a:picLocks noGrp="1" noChangeAspect="1"/>
          </p:cNvPicPr>
          <p:nvPr>
            <p:ph idx="1"/>
          </p:nvPr>
        </p:nvPicPr>
        <p:blipFill>
          <a:blip r:embed="rId2"/>
          <a:stretch>
            <a:fillRect/>
          </a:stretch>
        </p:blipFill>
        <p:spPr>
          <a:xfrm>
            <a:off x="-22225" y="-23812"/>
            <a:ext cx="6350000" cy="2616200"/>
          </a:xfrm>
        </p:spPr>
      </p:pic>
      <p:sp>
        <p:nvSpPr>
          <p:cNvPr id="76803" name="文本框 99"/>
          <p:cNvSpPr txBox="1"/>
          <p:nvPr/>
        </p:nvSpPr>
        <p:spPr>
          <a:xfrm>
            <a:off x="90488" y="2657475"/>
            <a:ext cx="5197475" cy="3476625"/>
          </a:xfrm>
          <a:prstGeom prst="rect">
            <a:avLst/>
          </a:prstGeom>
          <a:noFill/>
          <a:ln w="9525">
            <a:noFill/>
          </a:ln>
        </p:spPr>
        <p:txBody>
          <a:bodyPr anchor="t" anchorCtr="0">
            <a:spAutoFit/>
          </a:bodyPr>
          <a:lstStyle/>
          <a:p>
            <a:r>
              <a:rPr lang="en-US" altLang="zh-CN" sz="2800" dirty="0">
                <a:latin typeface="Arial" panose="020B0604020202020204" pitchFamily="34" charset="0"/>
                <a:ea typeface="宋体" panose="02010600030101010101" pitchFamily="2" charset="-122"/>
              </a:rPr>
              <a:t>    </a:t>
            </a:r>
            <a:r>
              <a:rPr lang="zh-CN" altLang="zh-CN" sz="2400" dirty="0">
                <a:latin typeface="Arial" panose="020B0604020202020204" pitchFamily="34" charset="0"/>
                <a:ea typeface="宋体" panose="02010600030101010101" pitchFamily="2" charset="-122"/>
              </a:rPr>
              <a:t>解放战争爆发仅仅不到一年，金圆券由原先的20亿元印刷到了130万亿元，整整翻了六万倍，原先最大面额为一百元，后来1000元，1万元，最高涨到了100万元，而那个时候北大的教授工资只有20金圆券，金圆券在当时如同废纸，</a:t>
            </a:r>
            <a:r>
              <a:rPr lang="zh-CN" altLang="zh-CN" sz="2400" b="1" dirty="0">
                <a:solidFill>
                  <a:srgbClr val="0000FF"/>
                </a:solidFill>
                <a:latin typeface="Arial" panose="020B0604020202020204" pitchFamily="34" charset="0"/>
                <a:ea typeface="宋体" panose="02010600030101010101" pitchFamily="2" charset="-122"/>
              </a:rPr>
              <a:t>大量中产阶级破产（中产阶级是社会稳定器），</a:t>
            </a:r>
            <a:r>
              <a:rPr lang="zh-CN" altLang="zh-CN" sz="2400" dirty="0">
                <a:latin typeface="Arial" panose="020B0604020202020204" pitchFamily="34" charset="0"/>
                <a:ea typeface="宋体" panose="02010600030101010101" pitchFamily="2" charset="-122"/>
              </a:rPr>
              <a:t>百姓民不聊生，国民政府也彻底失去了民心。</a:t>
            </a:r>
            <a:endParaRPr lang="zh-CN" altLang="en-US" sz="2400" dirty="0">
              <a:latin typeface="Arial" panose="020B0604020202020204" pitchFamily="34" charset="0"/>
              <a:ea typeface="方正超粗黑简体" pitchFamily="2" charset="-122"/>
            </a:endParaRPr>
          </a:p>
        </p:txBody>
      </p:sp>
      <p:pic>
        <p:nvPicPr>
          <p:cNvPr id="76804" name="图片 5" descr="IMG_260"/>
          <p:cNvPicPr>
            <a:picLocks noChangeAspect="1"/>
          </p:cNvPicPr>
          <p:nvPr/>
        </p:nvPicPr>
        <p:blipFill>
          <a:blip r:embed="rId3"/>
          <a:stretch>
            <a:fillRect/>
          </a:stretch>
        </p:blipFill>
        <p:spPr>
          <a:xfrm>
            <a:off x="5354638" y="-23812"/>
            <a:ext cx="3810000" cy="3476625"/>
          </a:xfrm>
          <a:prstGeom prst="rect">
            <a:avLst/>
          </a:prstGeom>
          <a:noFill/>
          <a:ln w="9525">
            <a:noFill/>
          </a:ln>
        </p:spPr>
      </p:pic>
      <p:sp>
        <p:nvSpPr>
          <p:cNvPr id="76805" name="文本框 5"/>
          <p:cNvSpPr txBox="1"/>
          <p:nvPr/>
        </p:nvSpPr>
        <p:spPr>
          <a:xfrm>
            <a:off x="5445125" y="3452813"/>
            <a:ext cx="3629025" cy="3108325"/>
          </a:xfrm>
          <a:prstGeom prst="rect">
            <a:avLst/>
          </a:prstGeom>
          <a:noFill/>
          <a:ln w="9525">
            <a:noFill/>
          </a:ln>
        </p:spPr>
        <p:txBody>
          <a:bodyPr anchor="t" anchorCtr="0">
            <a:spAutoFit/>
          </a:bodyPr>
          <a:lstStyle/>
          <a:p>
            <a:r>
              <a:rPr lang="zh-CN" altLang="en-US" sz="2800" dirty="0">
                <a:latin typeface="Arial" panose="020B0604020202020204" pitchFamily="34" charset="0"/>
                <a:ea typeface="方正超粗黑简体" pitchFamily="2" charset="-122"/>
              </a:rPr>
              <a:t>国民党物价飞涨，工资</a:t>
            </a:r>
            <a:r>
              <a:rPr lang="en-US" altLang="zh-CN" sz="2800" dirty="0">
                <a:latin typeface="Arial" panose="020B0604020202020204" pitchFamily="34" charset="0"/>
                <a:ea typeface="方正超粗黑简体" pitchFamily="2" charset="-122"/>
              </a:rPr>
              <a:t>1</a:t>
            </a:r>
            <a:r>
              <a:rPr lang="zh-CN" altLang="en-US" sz="2800" dirty="0">
                <a:latin typeface="Arial" panose="020B0604020202020204" pitchFamily="34" charset="0"/>
                <a:ea typeface="方正超粗黑简体" pitchFamily="2" charset="-122"/>
              </a:rPr>
              <a:t>小时发一次；今天热干面反映物价指数，</a:t>
            </a:r>
            <a:r>
              <a:rPr lang="en-US" altLang="zh-CN" sz="2800" dirty="0">
                <a:latin typeface="Arial" panose="020B0604020202020204" pitchFamily="34" charset="0"/>
                <a:ea typeface="方正超粗黑简体" pitchFamily="2" charset="-122"/>
              </a:rPr>
              <a:t>10</a:t>
            </a:r>
            <a:r>
              <a:rPr lang="zh-CN" altLang="en-US" sz="2800" dirty="0">
                <a:latin typeface="Arial" panose="020B0604020202020204" pitchFamily="34" charset="0"/>
                <a:ea typeface="方正超粗黑简体" pitchFamily="2" charset="-122"/>
              </a:rPr>
              <a:t>年前</a:t>
            </a:r>
            <a:r>
              <a:rPr lang="en-US" altLang="zh-CN" sz="2800" dirty="0">
                <a:latin typeface="Arial" panose="020B0604020202020204" pitchFamily="34" charset="0"/>
                <a:ea typeface="方正超粗黑简体" pitchFamily="2" charset="-122"/>
              </a:rPr>
              <a:t>2.5</a:t>
            </a:r>
            <a:r>
              <a:rPr lang="zh-CN" altLang="en-US" sz="2800" dirty="0">
                <a:latin typeface="Arial" panose="020B0604020202020204" pitchFamily="34" charset="0"/>
                <a:ea typeface="方正超粗黑简体" pitchFamily="2" charset="-122"/>
              </a:rPr>
              <a:t>，</a:t>
            </a:r>
            <a:r>
              <a:rPr lang="en-US" altLang="zh-CN" sz="2800" dirty="0">
                <a:latin typeface="Arial" panose="020B0604020202020204" pitchFamily="34" charset="0"/>
                <a:ea typeface="方正超粗黑简体" pitchFamily="2" charset="-122"/>
              </a:rPr>
              <a:t>3</a:t>
            </a:r>
            <a:r>
              <a:rPr lang="zh-CN" altLang="en-US" sz="2800" dirty="0">
                <a:latin typeface="Arial" panose="020B0604020202020204" pitchFamily="34" charset="0"/>
                <a:ea typeface="方正超粗黑简体" pitchFamily="2" charset="-122"/>
              </a:rPr>
              <a:t>元一碗，今天也只有</a:t>
            </a:r>
            <a:r>
              <a:rPr lang="en-US" altLang="zh-CN" sz="2800" dirty="0">
                <a:latin typeface="Arial" panose="020B0604020202020204" pitchFamily="34" charset="0"/>
                <a:ea typeface="方正超粗黑简体" pitchFamily="2" charset="-122"/>
              </a:rPr>
              <a:t>4</a:t>
            </a:r>
            <a:r>
              <a:rPr lang="zh-CN" altLang="en-US" sz="2800" dirty="0">
                <a:latin typeface="Arial" panose="020B0604020202020204" pitchFamily="34" charset="0"/>
                <a:ea typeface="方正超粗黑简体" pitchFamily="2" charset="-122"/>
              </a:rPr>
              <a:t>元，</a:t>
            </a:r>
            <a:r>
              <a:rPr lang="en-US" altLang="zh-CN" sz="2800" dirty="0">
                <a:latin typeface="Arial" panose="020B0604020202020204" pitchFamily="34" charset="0"/>
                <a:ea typeface="方正超粗黑简体" pitchFamily="2" charset="-122"/>
              </a:rPr>
              <a:t>5</a:t>
            </a:r>
            <a:r>
              <a:rPr lang="zh-CN" altLang="en-US" sz="2800" dirty="0">
                <a:latin typeface="Arial" panose="020B0604020202020204" pitchFamily="34" charset="0"/>
                <a:ea typeface="方正超粗黑简体" pitchFamily="2" charset="-122"/>
              </a:rPr>
              <a:t>元一碗，共产党多么伟大！</a:t>
            </a:r>
          </a:p>
        </p:txBody>
      </p:sp>
      <p:sp>
        <p:nvSpPr>
          <p:cNvPr id="76806" name="文本框 1"/>
          <p:cNvSpPr txBox="1"/>
          <p:nvPr/>
        </p:nvSpPr>
        <p:spPr>
          <a:xfrm>
            <a:off x="190500" y="6038850"/>
            <a:ext cx="5160963" cy="522288"/>
          </a:xfrm>
          <a:prstGeom prst="rect">
            <a:avLst/>
          </a:prstGeom>
          <a:solidFill>
            <a:srgbClr val="FF0000"/>
          </a:solidFill>
          <a:ln w="9525">
            <a:noFill/>
          </a:ln>
        </p:spPr>
        <p:txBody>
          <a:bodyPr wrap="none" anchor="t" anchorCtr="0">
            <a:spAutoFit/>
          </a:bodyPr>
          <a:lstStyle/>
          <a:p>
            <a:r>
              <a:rPr lang="zh-CN" altLang="en-US" sz="2800">
                <a:solidFill>
                  <a:schemeClr val="bg1"/>
                </a:solidFill>
                <a:latin typeface="Arial" panose="020B0604020202020204" pitchFamily="34" charset="0"/>
                <a:ea typeface="方正超粗黑简体" pitchFamily="2" charset="-122"/>
              </a:rPr>
              <a:t>中美博弈取决于中产和市场规模</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内容占位符 2"/>
          <p:cNvSpPr>
            <a:spLocks noGrp="1"/>
          </p:cNvSpPr>
          <p:nvPr>
            <p:ph idx="1"/>
          </p:nvPr>
        </p:nvSpPr>
        <p:spPr>
          <a:xfrm>
            <a:off x="196850" y="360363"/>
            <a:ext cx="8670925" cy="4525962"/>
          </a:xfrm>
        </p:spPr>
        <p:txBody>
          <a:bodyPr anchor="t" anchorCtr="0"/>
          <a:lstStyle/>
          <a:p>
            <a:r>
              <a:rPr lang="zh-CN" altLang="en-US" sz="3600" dirty="0">
                <a:sym typeface="宋体" panose="02010600030101010101" pitchFamily="2" charset="-122"/>
              </a:rPr>
              <a:t>中美未来竞争取决于中产及市场的规模</a:t>
            </a:r>
            <a:endParaRPr lang="zh-CN" altLang="en-US" sz="3600" dirty="0"/>
          </a:p>
          <a:p>
            <a:r>
              <a:rPr lang="zh-CN" altLang="en-US" sz="3600">
                <a:sym typeface="宋体" panose="02010600030101010101" pitchFamily="2" charset="-122"/>
              </a:rPr>
              <a:t>橄榄型</a:t>
            </a:r>
            <a:r>
              <a:rPr lang="en-US" altLang="zh-CN" sz="3600">
                <a:sym typeface="宋体" panose="02010600030101010101" pitchFamily="2" charset="-122"/>
              </a:rPr>
              <a:t>——</a:t>
            </a:r>
            <a:r>
              <a:rPr lang="zh-CN" altLang="en-US" sz="3600">
                <a:sym typeface="宋体" panose="02010600030101010101" pitchFamily="2" charset="-122"/>
              </a:rPr>
              <a:t>金字塔型</a:t>
            </a:r>
          </a:p>
          <a:p>
            <a:r>
              <a:rPr lang="zh-CN" altLang="en-US" sz="3600">
                <a:sym typeface="宋体" panose="02010600030101010101" pitchFamily="2" charset="-122"/>
              </a:rPr>
              <a:t>“如果能花15年时间，把10亿人口中的4亿人变成中等收入人群的话，经济增长就有动力，双循环的格局就真正形成了。”</a:t>
            </a:r>
            <a:r>
              <a:rPr lang="zh-CN" altLang="en-US" sz="3600" u="sng">
                <a:solidFill>
                  <a:srgbClr val="C00000"/>
                </a:solidFill>
                <a:sym typeface="宋体" panose="02010600030101010101" pitchFamily="2" charset="-122"/>
              </a:rPr>
              <a:t>（当代大学生是中产阶级生力军）</a:t>
            </a:r>
            <a:endParaRPr lang="zh-CN" altLang="en-US" sz="3600">
              <a:sym typeface="宋体" panose="02010600030101010101" pitchFamily="2" charset="-122"/>
            </a:endParaRPr>
          </a:p>
          <a:p>
            <a:r>
              <a:rPr lang="zh-CN" altLang="en-US" sz="3600"/>
              <a:t>那么实现祖国完全统一之时，我们就有能力应对今日乌克兰战争爆发后，俄罗斯所面对的美欧全面制裁。</a:t>
            </a:r>
          </a:p>
        </p:txBody>
      </p:sp>
      <p:sp>
        <p:nvSpPr>
          <p:cNvPr id="2" name="文本框 1"/>
          <p:cNvSpPr txBox="1"/>
          <p:nvPr/>
        </p:nvSpPr>
        <p:spPr>
          <a:xfrm>
            <a:off x="4716145" y="981075"/>
            <a:ext cx="4572000" cy="645160"/>
          </a:xfrm>
          <a:prstGeom prst="rect">
            <a:avLst/>
          </a:prstGeom>
          <a:noFill/>
        </p:spPr>
        <p:txBody>
          <a:bodyPr wrap="square" rtlCol="0" anchor="t">
            <a:spAutoFit/>
          </a:bodyPr>
          <a:lstStyle/>
          <a:p>
            <a:r>
              <a:rPr lang="en-US" altLang="zh-CN" sz="3600">
                <a:sym typeface="宋体" panose="02010600030101010101" pitchFamily="2" charset="-122"/>
              </a:rPr>
              <a:t>——</a:t>
            </a:r>
            <a:r>
              <a:rPr lang="zh-CN" altLang="en-US" sz="3600">
                <a:sym typeface="宋体" panose="02010600030101010101" pitchFamily="2" charset="-122"/>
              </a:rPr>
              <a:t>苹果型</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78850"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
        <p:nvSpPr>
          <p:cNvPr id="78851" name="Text Box 4"/>
          <p:cNvSpPr txBox="1"/>
          <p:nvPr/>
        </p:nvSpPr>
        <p:spPr>
          <a:xfrm>
            <a:off x="755650" y="2347913"/>
            <a:ext cx="671513" cy="2016125"/>
          </a:xfrm>
          <a:prstGeom prst="rect">
            <a:avLst/>
          </a:prstGeom>
          <a:noFill/>
          <a:ln w="12700">
            <a:noFill/>
          </a:ln>
          <a:effectLst>
            <a:outerShdw dist="35921" dir="2699999" algn="ctr" rotWithShape="0">
              <a:schemeClr val="tx1"/>
            </a:outerShdw>
          </a:effectLst>
        </p:spPr>
        <p:txBody>
          <a:bodyPr vert="eaVert" anchor="t" anchorCtr="0">
            <a:spAutoFit/>
          </a:bodyPr>
          <a:lstStyle/>
          <a:p>
            <a:pPr>
              <a:spcBef>
                <a:spcPct val="50000"/>
              </a:spcBef>
              <a:buSzTx/>
              <a:buFont typeface="Arial" panose="020B0604020202020204" pitchFamily="34" charset="0"/>
            </a:pPr>
            <a:r>
              <a:rPr lang="zh-CN" altLang="en-US" sz="3200">
                <a:solidFill>
                  <a:srgbClr val="FFFF00"/>
                </a:solidFill>
                <a:latin typeface="Arial" panose="020B0604020202020204" pitchFamily="34" charset="0"/>
                <a:ea typeface="方正超粗黑简体" pitchFamily="2" charset="-122"/>
              </a:rPr>
              <a:t>国防动员</a:t>
            </a:r>
          </a:p>
        </p:txBody>
      </p:sp>
      <p:sp>
        <p:nvSpPr>
          <p:cNvPr id="78852" name="Text Box 5"/>
          <p:cNvSpPr txBox="1"/>
          <p:nvPr/>
        </p:nvSpPr>
        <p:spPr>
          <a:xfrm>
            <a:off x="2124075" y="0"/>
            <a:ext cx="3673475" cy="561975"/>
          </a:xfrm>
          <a:prstGeom prst="rect">
            <a:avLst/>
          </a:prstGeom>
          <a:noFill/>
          <a:ln w="9525">
            <a:noFill/>
          </a:ln>
          <a:effectLst>
            <a:outerShdw dist="25400" dir="5400000"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国防动员的基本内容 </a:t>
            </a:r>
          </a:p>
        </p:txBody>
      </p:sp>
      <p:sp>
        <p:nvSpPr>
          <p:cNvPr id="78853" name="Text Box 6"/>
          <p:cNvSpPr txBox="1"/>
          <p:nvPr/>
        </p:nvSpPr>
        <p:spPr>
          <a:xfrm>
            <a:off x="2195513" y="2060575"/>
            <a:ext cx="28797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武装力量动员 </a:t>
            </a:r>
          </a:p>
        </p:txBody>
      </p:sp>
      <p:sp>
        <p:nvSpPr>
          <p:cNvPr id="78854" name="Text Box 7"/>
          <p:cNvSpPr txBox="1"/>
          <p:nvPr/>
        </p:nvSpPr>
        <p:spPr>
          <a:xfrm>
            <a:off x="2195513" y="2925763"/>
            <a:ext cx="2662237" cy="5270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国民经济动员 </a:t>
            </a:r>
          </a:p>
        </p:txBody>
      </p:sp>
      <p:sp>
        <p:nvSpPr>
          <p:cNvPr id="78855" name="Text Box 8"/>
          <p:cNvSpPr txBox="1"/>
          <p:nvPr/>
        </p:nvSpPr>
        <p:spPr>
          <a:xfrm>
            <a:off x="2195513" y="3789363"/>
            <a:ext cx="2879725" cy="5905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rgbClr val="FFFF00"/>
                </a:solidFill>
                <a:latin typeface="Times New Roman" panose="02020603050405020304" pitchFamily="18" charset="0"/>
                <a:ea typeface="方正超粗黑简体" pitchFamily="2" charset="-122"/>
              </a:rPr>
              <a:t>人民防空动员 </a:t>
            </a:r>
          </a:p>
        </p:txBody>
      </p:sp>
      <p:sp>
        <p:nvSpPr>
          <p:cNvPr id="251913" name="Text Box 9"/>
          <p:cNvSpPr txBox="1"/>
          <p:nvPr/>
        </p:nvSpPr>
        <p:spPr>
          <a:xfrm>
            <a:off x="2195513" y="1196975"/>
            <a:ext cx="2879725" cy="5270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政治动员 </a:t>
            </a:r>
          </a:p>
        </p:txBody>
      </p:sp>
      <p:sp>
        <p:nvSpPr>
          <p:cNvPr id="78857" name="Line 10"/>
          <p:cNvSpPr/>
          <p:nvPr/>
        </p:nvSpPr>
        <p:spPr>
          <a:xfrm>
            <a:off x="1476375" y="3213100"/>
            <a:ext cx="431800" cy="0"/>
          </a:xfrm>
          <a:prstGeom prst="line">
            <a:avLst/>
          </a:prstGeom>
          <a:ln w="31750" cap="flat" cmpd="sng">
            <a:solidFill>
              <a:srgbClr val="FFFF00"/>
            </a:solidFill>
            <a:prstDash val="solid"/>
            <a:round/>
            <a:headEnd type="none" w="med" len="med"/>
            <a:tailEnd type="none" w="med" len="med"/>
          </a:ln>
        </p:spPr>
      </p:sp>
      <p:sp>
        <p:nvSpPr>
          <p:cNvPr id="78858" name="Line 11"/>
          <p:cNvSpPr/>
          <p:nvPr/>
        </p:nvSpPr>
        <p:spPr>
          <a:xfrm>
            <a:off x="1908175" y="1557338"/>
            <a:ext cx="0" cy="3311525"/>
          </a:xfrm>
          <a:prstGeom prst="line">
            <a:avLst/>
          </a:prstGeom>
          <a:ln w="28575" cap="flat" cmpd="sng">
            <a:solidFill>
              <a:srgbClr val="FFFF00"/>
            </a:solidFill>
            <a:prstDash val="solid"/>
            <a:round/>
            <a:headEnd type="none" w="med" len="med"/>
            <a:tailEnd type="none" w="med" len="med"/>
          </a:ln>
        </p:spPr>
      </p:sp>
      <p:sp>
        <p:nvSpPr>
          <p:cNvPr id="78859" name="Line 12"/>
          <p:cNvSpPr/>
          <p:nvPr/>
        </p:nvSpPr>
        <p:spPr>
          <a:xfrm>
            <a:off x="1908175" y="1557338"/>
            <a:ext cx="215900" cy="0"/>
          </a:xfrm>
          <a:prstGeom prst="line">
            <a:avLst/>
          </a:prstGeom>
          <a:ln w="28575" cap="flat" cmpd="sng">
            <a:solidFill>
              <a:srgbClr val="FFFF00"/>
            </a:solidFill>
            <a:prstDash val="solid"/>
            <a:round/>
            <a:headEnd type="none" w="med" len="med"/>
            <a:tailEnd type="none" w="med" len="med"/>
          </a:ln>
        </p:spPr>
      </p:sp>
      <p:sp>
        <p:nvSpPr>
          <p:cNvPr id="78860" name="Line 13"/>
          <p:cNvSpPr/>
          <p:nvPr/>
        </p:nvSpPr>
        <p:spPr>
          <a:xfrm>
            <a:off x="1908175" y="4076700"/>
            <a:ext cx="215900" cy="0"/>
          </a:xfrm>
          <a:prstGeom prst="line">
            <a:avLst/>
          </a:prstGeom>
          <a:ln w="28575" cap="flat" cmpd="sng">
            <a:solidFill>
              <a:srgbClr val="FFFF00"/>
            </a:solidFill>
            <a:prstDash val="solid"/>
            <a:round/>
            <a:headEnd type="none" w="med" len="med"/>
            <a:tailEnd type="none" w="med" len="med"/>
          </a:ln>
        </p:spPr>
      </p:sp>
      <p:sp>
        <p:nvSpPr>
          <p:cNvPr id="78861" name="Line 14"/>
          <p:cNvSpPr/>
          <p:nvPr/>
        </p:nvSpPr>
        <p:spPr>
          <a:xfrm>
            <a:off x="1908175" y="3213100"/>
            <a:ext cx="215900" cy="0"/>
          </a:xfrm>
          <a:prstGeom prst="line">
            <a:avLst/>
          </a:prstGeom>
          <a:ln w="28575" cap="flat" cmpd="sng">
            <a:solidFill>
              <a:srgbClr val="FFFF00"/>
            </a:solidFill>
            <a:prstDash val="solid"/>
            <a:round/>
            <a:headEnd type="none" w="med" len="med"/>
            <a:tailEnd type="none" w="med" len="med"/>
          </a:ln>
        </p:spPr>
      </p:sp>
      <p:sp>
        <p:nvSpPr>
          <p:cNvPr id="78862" name="Line 15"/>
          <p:cNvSpPr/>
          <p:nvPr/>
        </p:nvSpPr>
        <p:spPr>
          <a:xfrm>
            <a:off x="1908175" y="2349500"/>
            <a:ext cx="215900" cy="0"/>
          </a:xfrm>
          <a:prstGeom prst="line">
            <a:avLst/>
          </a:prstGeom>
          <a:ln w="28575" cap="flat" cmpd="sng">
            <a:solidFill>
              <a:srgbClr val="FFFF00"/>
            </a:solidFill>
            <a:prstDash val="solid"/>
            <a:round/>
            <a:headEnd type="none" w="med" len="med"/>
            <a:tailEnd type="none" w="med" len="med"/>
          </a:ln>
        </p:spPr>
      </p:sp>
      <p:sp>
        <p:nvSpPr>
          <p:cNvPr id="251920" name="Text Box 16"/>
          <p:cNvSpPr txBox="1"/>
          <p:nvPr/>
        </p:nvSpPr>
        <p:spPr>
          <a:xfrm>
            <a:off x="2195513" y="4581525"/>
            <a:ext cx="2879725" cy="5270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交通运输动员 </a:t>
            </a:r>
          </a:p>
        </p:txBody>
      </p:sp>
      <p:sp>
        <p:nvSpPr>
          <p:cNvPr id="78864" name="Line 17"/>
          <p:cNvSpPr/>
          <p:nvPr/>
        </p:nvSpPr>
        <p:spPr>
          <a:xfrm>
            <a:off x="1908175" y="4868863"/>
            <a:ext cx="215900" cy="0"/>
          </a:xfrm>
          <a:prstGeom prst="line">
            <a:avLst/>
          </a:prstGeom>
          <a:ln w="28575" cap="flat" cmpd="sng">
            <a:solidFill>
              <a:srgbClr val="FFFF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51913"/>
                                        </p:tgtEl>
                                        <p:attrNameLst>
                                          <p:attrName>style.color</p:attrName>
                                        </p:attrNameLst>
                                      </p:cBhvr>
                                      <p:to>
                                        <a:schemeClr val="bg1"/>
                                      </p:to>
                                    </p:animClr>
                                  </p:childTnLst>
                                </p:cTn>
                              </p:par>
                              <p:par>
                                <p:cTn id="7" presetID="3" presetClass="emph" presetSubtype="2" fill="hold" grpId="0" nodeType="withEffect">
                                  <p:stCondLst>
                                    <p:cond delay="0"/>
                                  </p:stCondLst>
                                  <p:childTnLst>
                                    <p:animClr clrSpc="rgb" dir="cw">
                                      <p:cBhvr override="childStyle">
                                        <p:cTn id="8" dur="500" fill="hold"/>
                                        <p:tgtEl>
                                          <p:spTgt spid="251920"/>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p:bldP spid="2519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2" descr="一战"/>
          <p:cNvPicPr>
            <a:picLocks noChangeAspect="1"/>
          </p:cNvPicPr>
          <p:nvPr/>
        </p:nvPicPr>
        <p:blipFill>
          <a:blip r:embed="rId2"/>
          <a:stretch>
            <a:fillRect/>
          </a:stretch>
        </p:blipFill>
        <p:spPr>
          <a:xfrm>
            <a:off x="0" y="0"/>
            <a:ext cx="9144000" cy="6858000"/>
          </a:xfrm>
          <a:prstGeom prst="rect">
            <a:avLst/>
          </a:prstGeom>
          <a:noFill/>
          <a:ln w="9525">
            <a:noFill/>
          </a:ln>
        </p:spPr>
      </p:pic>
      <p:sp>
        <p:nvSpPr>
          <p:cNvPr id="79874" name="Text Box 3"/>
          <p:cNvSpPr txBox="1"/>
          <p:nvPr/>
        </p:nvSpPr>
        <p:spPr>
          <a:xfrm>
            <a:off x="2700338" y="0"/>
            <a:ext cx="2808287" cy="561975"/>
          </a:xfrm>
          <a:prstGeom prst="rect">
            <a:avLst/>
          </a:prstGeom>
          <a:noFill/>
          <a:ln w="9525">
            <a:noFill/>
          </a:ln>
          <a:effectLst>
            <a:outerShdw dist="25400" dir="5400000"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人民防空动员 </a:t>
            </a:r>
          </a:p>
        </p:txBody>
      </p:sp>
      <p:sp>
        <p:nvSpPr>
          <p:cNvPr id="157706" name="Text Box 10"/>
          <p:cNvSpPr txBox="1"/>
          <p:nvPr/>
        </p:nvSpPr>
        <p:spPr>
          <a:xfrm>
            <a:off x="458788" y="1317625"/>
            <a:ext cx="7921625" cy="2552700"/>
          </a:xfrm>
          <a:prstGeom prst="rect">
            <a:avLst/>
          </a:prstGeom>
          <a:noFill/>
          <a:ln w="9525">
            <a:noFill/>
          </a:ln>
          <a:effectLst>
            <a:outerShdw dist="28398" dir="3806096" algn="ctr" rotWithShape="0">
              <a:schemeClr val="tx1"/>
            </a:outerShdw>
          </a:effectLst>
        </p:spPr>
        <p:txBody>
          <a:bodyPr anchor="ctr" anchorCtr="0">
            <a:spAutoFit/>
          </a:bodyPr>
          <a:lstStyle/>
          <a:p>
            <a:pPr>
              <a:buSzTx/>
              <a:buFont typeface="Arial" panose="020B0604020202020204" pitchFamily="34" charset="0"/>
            </a:pPr>
            <a:r>
              <a:rPr lang="en-US" altLang="zh-CN" sz="2400">
                <a:solidFill>
                  <a:srgbClr val="FFFF00"/>
                </a:solidFill>
                <a:latin typeface="方正大黑简体" panose="02000000000000000000" pitchFamily="2" charset="-122"/>
                <a:ea typeface="方正大黑简体" panose="02000000000000000000" pitchFamily="2" charset="-122"/>
              </a:rPr>
              <a:t>       </a:t>
            </a:r>
            <a:r>
              <a:rPr lang="zh-CN" altLang="en-US" sz="3200">
                <a:solidFill>
                  <a:srgbClr val="FFFF00"/>
                </a:solidFill>
                <a:latin typeface="方正大黑简体" panose="02000000000000000000" pitchFamily="2" charset="-122"/>
                <a:ea typeface="方正大黑简体" panose="02000000000000000000" pitchFamily="2" charset="-122"/>
              </a:rPr>
              <a:t>人民防空动员，是国家发动和组织人民群众防备敌人空袭，减少空袭损失，消除空袭后果所进行的活动。</a:t>
            </a:r>
          </a:p>
          <a:p>
            <a:pPr>
              <a:buSzTx/>
              <a:buFont typeface="Arial" panose="020B0604020202020204" pitchFamily="34" charset="0"/>
            </a:pPr>
            <a:r>
              <a:rPr lang="zh-CN" altLang="en-US" sz="3200">
                <a:solidFill>
                  <a:srgbClr val="FFFF00"/>
                </a:solidFill>
                <a:latin typeface="方正大黑简体" panose="02000000000000000000" pitchFamily="2" charset="-122"/>
                <a:ea typeface="方正大黑简体" panose="02000000000000000000" pitchFamily="2" charset="-122"/>
              </a:rPr>
              <a:t>       </a:t>
            </a:r>
            <a:r>
              <a:rPr lang="zh-CN" altLang="en-US" sz="3200">
                <a:solidFill>
                  <a:schemeClr val="bg1"/>
                </a:solidFill>
                <a:latin typeface="方正大黑简体" panose="02000000000000000000" pitchFamily="2" charset="-122"/>
                <a:ea typeface="方正大黑简体" panose="02000000000000000000" pitchFamily="2" charset="-122"/>
              </a:rPr>
              <a:t>国外也称民防动员，或群众性防卫动员。</a:t>
            </a:r>
          </a:p>
        </p:txBody>
      </p:sp>
      <p:sp>
        <p:nvSpPr>
          <p:cNvPr id="79876" name="Text Box 1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pic>
        <p:nvPicPr>
          <p:cNvPr id="79877" name="Picture 6" descr="C:\Users\dh\Desktop\F200902252342002681812931.jpg"/>
          <p:cNvPicPr>
            <a:picLocks noChangeAspect="1"/>
          </p:cNvPicPr>
          <p:nvPr/>
        </p:nvPicPr>
        <p:blipFill>
          <a:blip r:embed="rId3"/>
          <a:stretch>
            <a:fillRect/>
          </a:stretch>
        </p:blipFill>
        <p:spPr>
          <a:xfrm>
            <a:off x="3214688" y="3500438"/>
            <a:ext cx="2341562" cy="3121025"/>
          </a:xfrm>
          <a:prstGeom prst="rect">
            <a:avLst/>
          </a:prstGeom>
          <a:noFill/>
          <a:ln w="9525">
            <a:noFill/>
          </a:ln>
        </p:spPr>
      </p:pic>
      <p:sp>
        <p:nvSpPr>
          <p:cNvPr id="79878" name="TextBox 6"/>
          <p:cNvSpPr txBox="1"/>
          <p:nvPr/>
        </p:nvSpPr>
        <p:spPr>
          <a:xfrm>
            <a:off x="88900" y="4049713"/>
            <a:ext cx="3400425" cy="522287"/>
          </a:xfrm>
          <a:prstGeom prst="rect">
            <a:avLst/>
          </a:prstGeom>
          <a:noFill/>
          <a:ln w="9525">
            <a:noFill/>
          </a:ln>
        </p:spPr>
        <p:txBody>
          <a:bodyPr wrap="none" anchor="t" anchorCtr="0">
            <a:spAutoFit/>
          </a:bodyPr>
          <a:lstStyle/>
          <a:p>
            <a:r>
              <a:rPr lang="zh-CN" altLang="en-US" sz="2800" b="1" dirty="0">
                <a:solidFill>
                  <a:srgbClr val="FFC000"/>
                </a:solidFill>
                <a:latin typeface="Arial" panose="020B0604020202020204" pitchFamily="34" charset="0"/>
                <a:ea typeface="方正超粗黑简体" pitchFamily="2" charset="-122"/>
              </a:rPr>
              <a:t>瑞士：挖空的奶酪，</a:t>
            </a:r>
          </a:p>
        </p:txBody>
      </p:sp>
      <p:pic>
        <p:nvPicPr>
          <p:cNvPr id="79879" name="Picture 9" descr="C:\Users\dh\Desktop\t0190507ee5af59f256.jpg"/>
          <p:cNvPicPr>
            <a:picLocks noChangeAspect="1"/>
          </p:cNvPicPr>
          <p:nvPr/>
        </p:nvPicPr>
        <p:blipFill>
          <a:blip r:embed="rId4"/>
          <a:stretch>
            <a:fillRect/>
          </a:stretch>
        </p:blipFill>
        <p:spPr>
          <a:xfrm>
            <a:off x="5270500" y="3643313"/>
            <a:ext cx="3873500" cy="2895600"/>
          </a:xfrm>
          <a:prstGeom prst="rect">
            <a:avLst/>
          </a:prstGeom>
          <a:noFill/>
          <a:ln w="9525">
            <a:noFill/>
          </a:ln>
        </p:spPr>
      </p:pic>
      <p:sp>
        <p:nvSpPr>
          <p:cNvPr id="79880" name="TextBox 10"/>
          <p:cNvSpPr txBox="1"/>
          <p:nvPr/>
        </p:nvSpPr>
        <p:spPr>
          <a:xfrm>
            <a:off x="214313" y="4572000"/>
            <a:ext cx="3043237" cy="1384300"/>
          </a:xfrm>
          <a:prstGeom prst="rect">
            <a:avLst/>
          </a:prstGeom>
          <a:noFill/>
          <a:ln w="9525">
            <a:noFill/>
          </a:ln>
        </p:spPr>
        <p:txBody>
          <a:bodyPr wrap="none" anchor="t" anchorCtr="0">
            <a:spAutoFit/>
          </a:bodyPr>
          <a:lstStyle/>
          <a:p>
            <a:r>
              <a:rPr lang="zh-CN" altLang="en-US" sz="2800" b="1" dirty="0">
                <a:solidFill>
                  <a:srgbClr val="FFC000"/>
                </a:solidFill>
                <a:latin typeface="Arial" panose="020B0604020202020204" pitchFamily="34" charset="0"/>
                <a:ea typeface="方正超粗黑简体" pitchFamily="2" charset="-122"/>
              </a:rPr>
              <a:t>家家都有防空洞，</a:t>
            </a:r>
          </a:p>
          <a:p>
            <a:r>
              <a:rPr lang="zh-CN" altLang="en-US" sz="2800" b="1" dirty="0">
                <a:solidFill>
                  <a:srgbClr val="FFC000"/>
                </a:solidFill>
                <a:latin typeface="Arial" panose="020B0604020202020204" pitchFamily="34" charset="0"/>
                <a:ea typeface="方正超粗黑简体" pitchFamily="2" charset="-122"/>
              </a:rPr>
              <a:t>可容纳全体国民</a:t>
            </a:r>
          </a:p>
          <a:p>
            <a:r>
              <a:rPr lang="zh-CN" altLang="en-US" sz="2800" b="1" dirty="0">
                <a:solidFill>
                  <a:srgbClr val="FFC000"/>
                </a:solidFill>
                <a:latin typeface="Arial" panose="020B0604020202020204" pitchFamily="34" charset="0"/>
                <a:ea typeface="方正超粗黑简体" pitchFamily="2" charset="-122"/>
              </a:rPr>
              <a:t>避难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706"/>
                                        </p:tgtEl>
                                        <p:attrNameLst>
                                          <p:attrName>style.visibility</p:attrName>
                                        </p:attrNameLst>
                                      </p:cBhvr>
                                      <p:to>
                                        <p:strVal val="visible"/>
                                      </p:to>
                                    </p:set>
                                    <p:animEffect transition="in" filter="wipe(up)">
                                      <p:cBhvr>
                                        <p:cTn id="7" dur="500"/>
                                        <p:tgtEl>
                                          <p:spTgt spid="157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6"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5"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150530" name="Text Box 2" descr="“谢菲尔德”号 副本"/>
          <p:cNvSpPr txBox="1"/>
          <p:nvPr/>
        </p:nvSpPr>
        <p:spPr>
          <a:xfrm>
            <a:off x="3059113" y="908050"/>
            <a:ext cx="5976937" cy="1260475"/>
          </a:xfrm>
          <a:prstGeom prst="rect">
            <a:avLst/>
          </a:prstGeom>
          <a:noFill/>
          <a:ln w="38100">
            <a:noFill/>
          </a:ln>
          <a:effectLst>
            <a:outerShdw dist="28398" dir="3806096"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2800">
                <a:solidFill>
                  <a:srgbClr val="FFFF00"/>
                </a:solidFill>
                <a:latin typeface="方正超粗黑简体" pitchFamily="2" charset="-122"/>
                <a:ea typeface="方正超粗黑简体" pitchFamily="2" charset="-122"/>
              </a:rPr>
              <a:t>      </a:t>
            </a:r>
            <a:r>
              <a:rPr lang="zh-CN" altLang="en-US" sz="2400">
                <a:solidFill>
                  <a:srgbClr val="FFFF00"/>
                </a:solidFill>
                <a:latin typeface="方正超粗黑简体" pitchFamily="2" charset="-122"/>
                <a:ea typeface="方正超粗黑简体" pitchFamily="2" charset="-122"/>
              </a:rPr>
              <a:t>空袭城市、重要经济目标已成为拥有高技术兵器的国家达成战争目的的主要手段。 </a:t>
            </a:r>
          </a:p>
        </p:txBody>
      </p:sp>
      <p:pic>
        <p:nvPicPr>
          <p:cNvPr id="150532" name="Picture 4" descr="13"/>
          <p:cNvPicPr>
            <a:picLocks noChangeAspect="1"/>
          </p:cNvPicPr>
          <p:nvPr/>
        </p:nvPicPr>
        <p:blipFill>
          <a:blip r:embed="rId3"/>
          <a:stretch>
            <a:fillRect/>
          </a:stretch>
        </p:blipFill>
        <p:spPr>
          <a:xfrm>
            <a:off x="323850" y="981075"/>
            <a:ext cx="2735263" cy="3240088"/>
          </a:xfrm>
          <a:prstGeom prst="rect">
            <a:avLst/>
          </a:prstGeom>
          <a:noFill/>
          <a:ln w="9525">
            <a:noFill/>
          </a:ln>
        </p:spPr>
      </p:pic>
      <p:grpSp>
        <p:nvGrpSpPr>
          <p:cNvPr id="2" name="Diagram 8"/>
          <p:cNvGrpSpPr>
            <a:grpSpLocks noChangeAspect="1"/>
          </p:cNvGrpSpPr>
          <p:nvPr/>
        </p:nvGrpSpPr>
        <p:grpSpPr>
          <a:xfrm>
            <a:off x="3608388" y="1984375"/>
            <a:ext cx="4176712" cy="4105275"/>
            <a:chOff x="1483" y="775"/>
            <a:chExt cx="2733" cy="2716"/>
          </a:xfrm>
        </p:grpSpPr>
        <p:sp>
          <p:nvSpPr>
            <p:cNvPr id="80901" name="AutoShape 9"/>
            <p:cNvSpPr>
              <a:spLocks noChangeAspect="1" noTextEdit="1"/>
            </p:cNvSpPr>
            <p:nvPr/>
          </p:nvSpPr>
          <p:spPr>
            <a:xfrm>
              <a:off x="1483" y="775"/>
              <a:ext cx="2733" cy="2716"/>
            </a:xfrm>
            <a:prstGeom prst="rect">
              <a:avLst/>
            </a:prstGeom>
            <a:noFill/>
            <a:ln w="9525">
              <a:noFill/>
            </a:ln>
          </p:spPr>
          <p:txBody>
            <a:bodyPr anchor="t" anchorCtr="0"/>
            <a:lstStyle/>
            <a:p>
              <a:pPr eaLnBrk="0" hangingPunct="0"/>
              <a:endParaRPr lang="zh-CN" altLang="en-US">
                <a:latin typeface="Arial" panose="020B0604020202020204" pitchFamily="34" charset="0"/>
                <a:ea typeface="方正超粗黑简体" pitchFamily="2" charset="-122"/>
              </a:endParaRPr>
            </a:p>
          </p:txBody>
        </p:sp>
        <p:sp>
          <p:nvSpPr>
            <p:cNvPr id="80902" name="_s7172"/>
            <p:cNvSpPr>
              <a:spLocks noTextEdit="1"/>
            </p:cNvSpPr>
            <p:nvPr/>
          </p:nvSpPr>
          <p:spPr>
            <a:xfrm>
              <a:off x="1483" y="1108"/>
              <a:ext cx="2035" cy="2034"/>
            </a:xfrm>
            <a:custGeom>
              <a:avLst/>
              <a:gdLst/>
              <a:ahLst/>
              <a:cxnLst>
                <a:cxn ang="0">
                  <a:pos x="0" y="9"/>
                </a:cxn>
                <a:cxn ang="0">
                  <a:pos x="9" y="0"/>
                </a:cxn>
                <a:cxn ang="0">
                  <a:pos x="18" y="9"/>
                </a:cxn>
                <a:cxn ang="0">
                  <a:pos x="9" y="18"/>
                </a:cxn>
                <a:cxn ang="0">
                  <a:pos x="0" y="9"/>
                </a:cxn>
                <a:cxn ang="0">
                  <a:pos x="9" y="9"/>
                </a:cxn>
                <a:cxn ang="0">
                  <a:pos x="9" y="9"/>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lnTo>
                    <a:pt x="10800" y="10800"/>
                  </a:lnTo>
                  <a:close/>
                </a:path>
              </a:pathLst>
            </a:custGeom>
            <a:gradFill rotWithShape="1">
              <a:gsLst>
                <a:gs pos="0">
                  <a:srgbClr val="FF0000"/>
                </a:gs>
                <a:gs pos="100000">
                  <a:srgbClr val="D60000"/>
                </a:gs>
              </a:gsLst>
              <a:path path="rect">
                <a:fillToRect l="50000" t="50000" r="50000" b="50000"/>
              </a:path>
              <a:tileRect/>
            </a:gradFill>
            <a:ln w="9525" cap="flat" cmpd="sng">
              <a:solidFill>
                <a:srgbClr val="540000"/>
              </a:solidFill>
              <a:prstDash val="solid"/>
              <a:round/>
              <a:headEnd type="none" w="med" len="med"/>
              <a:tailEnd type="none" w="med" len="med"/>
            </a:ln>
          </p:spPr>
          <p:txBody>
            <a:bodyPr/>
            <a:lstStyle/>
            <a:p>
              <a:endParaRPr lang="zh-CN" altLang="en-US"/>
            </a:p>
          </p:txBody>
        </p:sp>
        <p:sp>
          <p:nvSpPr>
            <p:cNvPr id="80903" name="_s7173"/>
            <p:cNvSpPr/>
            <p:nvPr/>
          </p:nvSpPr>
          <p:spPr>
            <a:xfrm>
              <a:off x="3747" y="1693"/>
              <a:ext cx="407" cy="226"/>
            </a:xfrm>
            <a:prstGeom prst="callout2">
              <a:avLst>
                <a:gd name="adj1" fmla="val 33486"/>
                <a:gd name="adj2" fmla="val -12245"/>
                <a:gd name="adj3" fmla="val 33486"/>
                <a:gd name="adj4" fmla="val -20407"/>
                <a:gd name="adj5" fmla="val 200931"/>
                <a:gd name="adj6" fmla="val -92093"/>
              </a:avLst>
            </a:prstGeom>
            <a:noFill/>
            <a:ln w="9525" cap="flat" cmpd="sng">
              <a:solidFill>
                <a:schemeClr val="tx1"/>
              </a:solidFill>
              <a:prstDash val="solid"/>
              <a:miter/>
              <a:headEnd type="none" w="med" len="med"/>
              <a:tailEnd type="none" w="med" len="med"/>
            </a:ln>
          </p:spPr>
          <p:txBody>
            <a:bodyPr wrap="none" lIns="0" tIns="0" rIns="0" bIns="0" anchor="t" anchorCtr="0"/>
            <a:lstStyle/>
            <a:p>
              <a:r>
                <a:rPr lang="zh-CN" altLang="en-US" sz="2000" dirty="0">
                  <a:solidFill>
                    <a:schemeClr val="bg1"/>
                  </a:solidFill>
                  <a:latin typeface="Tahoma" panose="020B0604030504040204" pitchFamily="34" charset="0"/>
                  <a:ea typeface="方正大黑简体" panose="02000000000000000000" pitchFamily="2" charset="-122"/>
                </a:rPr>
                <a:t>野战</a:t>
              </a:r>
            </a:p>
            <a:p>
              <a:r>
                <a:rPr lang="zh-CN" altLang="en-US" sz="2000" dirty="0">
                  <a:solidFill>
                    <a:schemeClr val="bg1"/>
                  </a:solidFill>
                  <a:latin typeface="Tahoma" panose="020B0604030504040204" pitchFamily="34" charset="0"/>
                  <a:ea typeface="方正大黑简体" panose="02000000000000000000" pitchFamily="2" charset="-122"/>
                </a:rPr>
                <a:t>部队</a:t>
              </a:r>
            </a:p>
          </p:txBody>
        </p:sp>
        <p:sp>
          <p:nvSpPr>
            <p:cNvPr id="80904" name="_s7174"/>
            <p:cNvSpPr>
              <a:spLocks noTextEdit="1"/>
            </p:cNvSpPr>
            <p:nvPr/>
          </p:nvSpPr>
          <p:spPr>
            <a:xfrm>
              <a:off x="1704" y="1319"/>
              <a:ext cx="1628" cy="1628"/>
            </a:xfrm>
            <a:custGeom>
              <a:avLst/>
              <a:gdLst/>
              <a:ahLst/>
              <a:cxnLst>
                <a:cxn ang="0">
                  <a:pos x="0" y="5"/>
                </a:cxn>
                <a:cxn ang="0">
                  <a:pos x="5" y="0"/>
                </a:cxn>
                <a:cxn ang="0">
                  <a:pos x="9" y="5"/>
                </a:cxn>
                <a:cxn ang="0">
                  <a:pos x="5" y="9"/>
                </a:cxn>
                <a:cxn ang="0">
                  <a:pos x="0" y="5"/>
                </a:cxn>
                <a:cxn ang="0">
                  <a:pos x="5" y="5"/>
                </a:cxn>
                <a:cxn ang="0">
                  <a:pos x="5" y="5"/>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lnTo>
                    <a:pt x="10800" y="10800"/>
                  </a:lnTo>
                  <a:close/>
                </a:path>
              </a:pathLst>
            </a:custGeom>
            <a:gradFill rotWithShape="1">
              <a:gsLst>
                <a:gs pos="0">
                  <a:srgbClr val="FF6600"/>
                </a:gs>
                <a:gs pos="100000">
                  <a:srgbClr val="FF0000"/>
                </a:gs>
              </a:gsLst>
              <a:path path="rect">
                <a:fillToRect l="50000" t="50000" r="50000" b="50000"/>
              </a:path>
              <a:tileRect/>
            </a:gradFill>
            <a:ln w="9525" cap="flat" cmpd="sng">
              <a:solidFill>
                <a:srgbClr val="540000"/>
              </a:solidFill>
              <a:prstDash val="solid"/>
              <a:round/>
              <a:headEnd type="none" w="med" len="med"/>
              <a:tailEnd type="none" w="med" len="med"/>
            </a:ln>
          </p:spPr>
          <p:txBody>
            <a:bodyPr/>
            <a:lstStyle/>
            <a:p>
              <a:endParaRPr lang="zh-CN" altLang="en-US"/>
            </a:p>
          </p:txBody>
        </p:sp>
        <p:sp>
          <p:nvSpPr>
            <p:cNvPr id="80905" name="_s7175"/>
            <p:cNvSpPr/>
            <p:nvPr/>
          </p:nvSpPr>
          <p:spPr>
            <a:xfrm>
              <a:off x="3747" y="1453"/>
              <a:ext cx="407" cy="226"/>
            </a:xfrm>
            <a:prstGeom prst="callout2">
              <a:avLst>
                <a:gd name="adj1" fmla="val 33486"/>
                <a:gd name="adj2" fmla="val -12245"/>
                <a:gd name="adj3" fmla="val 33486"/>
                <a:gd name="adj4" fmla="val -20407"/>
                <a:gd name="adj5" fmla="val 300931"/>
                <a:gd name="adj6" fmla="val -141838"/>
              </a:avLst>
            </a:prstGeom>
            <a:noFill/>
            <a:ln w="9525" cap="flat" cmpd="sng">
              <a:solidFill>
                <a:schemeClr val="tx1"/>
              </a:solidFill>
              <a:prstDash val="solid"/>
              <a:miter/>
              <a:headEnd type="none" w="med" len="med"/>
              <a:tailEnd type="none" w="med" len="med"/>
            </a:ln>
          </p:spPr>
          <p:txBody>
            <a:bodyPr wrap="none" lIns="0" tIns="0" rIns="0" bIns="0" anchor="t" anchorCtr="0"/>
            <a:lstStyle/>
            <a:p>
              <a:r>
                <a:rPr lang="zh-CN" altLang="en-US" sz="2000" dirty="0">
                  <a:solidFill>
                    <a:schemeClr val="bg1"/>
                  </a:solidFill>
                  <a:latin typeface="Tahoma" panose="020B0604030504040204" pitchFamily="34" charset="0"/>
                  <a:ea typeface="方正大黑简体" panose="02000000000000000000" pitchFamily="2" charset="-122"/>
                </a:rPr>
                <a:t>民心</a:t>
              </a:r>
            </a:p>
          </p:txBody>
        </p:sp>
        <p:sp>
          <p:nvSpPr>
            <p:cNvPr id="80906" name="_s7176"/>
            <p:cNvSpPr>
              <a:spLocks noTextEdit="1"/>
            </p:cNvSpPr>
            <p:nvPr/>
          </p:nvSpPr>
          <p:spPr>
            <a:xfrm>
              <a:off x="1908" y="1523"/>
              <a:ext cx="1221" cy="1221"/>
            </a:xfrm>
            <a:custGeom>
              <a:avLst/>
              <a:gdLst/>
              <a:ahLst/>
              <a:cxnLst>
                <a:cxn ang="0">
                  <a:pos x="0" y="2"/>
                </a:cxn>
                <a:cxn ang="0">
                  <a:pos x="2" y="0"/>
                </a:cxn>
                <a:cxn ang="0">
                  <a:pos x="4" y="2"/>
                </a:cxn>
                <a:cxn ang="0">
                  <a:pos x="2" y="4"/>
                </a:cxn>
                <a:cxn ang="0">
                  <a:pos x="0" y="2"/>
                </a:cxn>
                <a:cxn ang="0">
                  <a:pos x="2" y="2"/>
                </a:cxn>
                <a:cxn ang="0">
                  <a:pos x="2" y="2"/>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lnTo>
                    <a:pt x="10800" y="10800"/>
                  </a:lnTo>
                  <a:close/>
                </a:path>
              </a:pathLst>
            </a:custGeom>
            <a:gradFill rotWithShape="1">
              <a:gsLst>
                <a:gs pos="0">
                  <a:srgbClr val="FF9933"/>
                </a:gs>
                <a:gs pos="100000">
                  <a:srgbClr val="FF6600"/>
                </a:gs>
              </a:gsLst>
              <a:path path="rect">
                <a:fillToRect l="50000" t="50000" r="50000" b="50000"/>
              </a:path>
              <a:tileRect/>
            </a:gradFill>
            <a:ln w="9525" cap="flat" cmpd="sng">
              <a:solidFill>
                <a:srgbClr val="540000"/>
              </a:solidFill>
              <a:prstDash val="solid"/>
              <a:round/>
              <a:headEnd type="none" w="med" len="med"/>
              <a:tailEnd type="none" w="med" len="med"/>
            </a:ln>
          </p:spPr>
          <p:txBody>
            <a:bodyPr/>
            <a:lstStyle/>
            <a:p>
              <a:endParaRPr lang="zh-CN" altLang="en-US"/>
            </a:p>
          </p:txBody>
        </p:sp>
        <p:sp>
          <p:nvSpPr>
            <p:cNvPr id="80907" name="_s7177"/>
            <p:cNvSpPr/>
            <p:nvPr/>
          </p:nvSpPr>
          <p:spPr>
            <a:xfrm>
              <a:off x="3747" y="1227"/>
              <a:ext cx="407" cy="226"/>
            </a:xfrm>
            <a:prstGeom prst="callout2">
              <a:avLst>
                <a:gd name="adj1" fmla="val 33333"/>
                <a:gd name="adj2" fmla="val -12245"/>
                <a:gd name="adj3" fmla="val 33333"/>
                <a:gd name="adj4" fmla="val -20407"/>
                <a:gd name="adj5" fmla="val 400926"/>
                <a:gd name="adj6" fmla="val -192093"/>
              </a:avLst>
            </a:prstGeom>
            <a:noFill/>
            <a:ln w="9525" cap="flat" cmpd="sng">
              <a:solidFill>
                <a:schemeClr val="tx1"/>
              </a:solidFill>
              <a:prstDash val="solid"/>
              <a:miter/>
              <a:headEnd type="none" w="med" len="med"/>
              <a:tailEnd type="none" w="med" len="med"/>
            </a:ln>
          </p:spPr>
          <p:txBody>
            <a:bodyPr wrap="none" lIns="0" tIns="0" rIns="0" bIns="0" anchor="t" anchorCtr="0"/>
            <a:lstStyle/>
            <a:p>
              <a:r>
                <a:rPr lang="zh-CN" altLang="en-US" sz="2000" dirty="0">
                  <a:solidFill>
                    <a:schemeClr val="bg1"/>
                  </a:solidFill>
                  <a:latin typeface="Tahoma" panose="020B0604030504040204" pitchFamily="34" charset="0"/>
                  <a:ea typeface="方正大黑简体" panose="02000000000000000000" pitchFamily="2" charset="-122"/>
                </a:rPr>
                <a:t>基础设施</a:t>
              </a:r>
            </a:p>
          </p:txBody>
        </p:sp>
        <p:sp>
          <p:nvSpPr>
            <p:cNvPr id="80908" name="_s7178"/>
            <p:cNvSpPr>
              <a:spLocks noTextEdit="1"/>
            </p:cNvSpPr>
            <p:nvPr/>
          </p:nvSpPr>
          <p:spPr>
            <a:xfrm>
              <a:off x="2111" y="1726"/>
              <a:ext cx="814" cy="814"/>
            </a:xfrm>
            <a:custGeom>
              <a:avLst/>
              <a:gdLst/>
              <a:ahLst/>
              <a:cxnLst>
                <a:cxn ang="0">
                  <a:pos x="0" y="1"/>
                </a:cxn>
                <a:cxn ang="0">
                  <a:pos x="1" y="0"/>
                </a:cxn>
                <a:cxn ang="0">
                  <a:pos x="1" y="1"/>
                </a:cxn>
                <a:cxn ang="0">
                  <a:pos x="1" y="1"/>
                </a:cxn>
                <a:cxn ang="0">
                  <a:pos x="0" y="1"/>
                </a:cxn>
                <a:cxn ang="0">
                  <a:pos x="1" y="1"/>
                </a:cxn>
                <a:cxn ang="0">
                  <a:pos x="1" y="1"/>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0" y="10800"/>
                  </a:moveTo>
                  <a:lnTo>
                    <a:pt x="10800" y="10800"/>
                  </a:lnTo>
                  <a:close/>
                </a:path>
              </a:pathLst>
            </a:custGeom>
            <a:gradFill rotWithShape="1">
              <a:gsLst>
                <a:gs pos="0">
                  <a:srgbClr val="FFCC00"/>
                </a:gs>
                <a:gs pos="100000">
                  <a:srgbClr val="FF9933"/>
                </a:gs>
              </a:gsLst>
              <a:path path="rect">
                <a:fillToRect l="50000" t="50000" r="50000" b="50000"/>
              </a:path>
              <a:tileRect/>
            </a:gradFill>
            <a:ln w="9525" cap="flat" cmpd="sng">
              <a:solidFill>
                <a:srgbClr val="540000"/>
              </a:solidFill>
              <a:prstDash val="solid"/>
              <a:round/>
              <a:headEnd type="none" w="med" len="med"/>
              <a:tailEnd type="none" w="med" len="med"/>
            </a:ln>
          </p:spPr>
          <p:txBody>
            <a:bodyPr/>
            <a:lstStyle/>
            <a:p>
              <a:endParaRPr lang="zh-CN" altLang="en-US"/>
            </a:p>
          </p:txBody>
        </p:sp>
        <p:sp>
          <p:nvSpPr>
            <p:cNvPr id="80909" name="_s7179"/>
            <p:cNvSpPr/>
            <p:nvPr/>
          </p:nvSpPr>
          <p:spPr>
            <a:xfrm>
              <a:off x="3747" y="1001"/>
              <a:ext cx="407" cy="226"/>
            </a:xfrm>
            <a:prstGeom prst="callout2">
              <a:avLst>
                <a:gd name="adj1" fmla="val 33486"/>
                <a:gd name="adj2" fmla="val -12245"/>
                <a:gd name="adj3" fmla="val 33486"/>
                <a:gd name="adj4" fmla="val -20407"/>
                <a:gd name="adj5" fmla="val 500931"/>
                <a:gd name="adj6" fmla="val -241838"/>
              </a:avLst>
            </a:prstGeom>
            <a:noFill/>
            <a:ln w="9525" cap="flat" cmpd="sng">
              <a:solidFill>
                <a:schemeClr val="tx1"/>
              </a:solidFill>
              <a:prstDash val="solid"/>
              <a:miter/>
              <a:headEnd type="none" w="med" len="med"/>
              <a:tailEnd type="none" w="med" len="med"/>
            </a:ln>
          </p:spPr>
          <p:txBody>
            <a:bodyPr wrap="none" lIns="0" tIns="0" rIns="0" bIns="0" anchor="t" anchorCtr="0"/>
            <a:lstStyle/>
            <a:p>
              <a:r>
                <a:rPr lang="zh-CN" altLang="en-US" sz="2000" dirty="0">
                  <a:solidFill>
                    <a:schemeClr val="bg1"/>
                  </a:solidFill>
                  <a:latin typeface="Tahoma" panose="020B0604030504040204" pitchFamily="34" charset="0"/>
                  <a:ea typeface="方正大黑简体" panose="02000000000000000000" pitchFamily="2" charset="-122"/>
                </a:rPr>
                <a:t>生产设施</a:t>
              </a:r>
            </a:p>
          </p:txBody>
        </p:sp>
        <p:sp>
          <p:nvSpPr>
            <p:cNvPr id="80910" name="_s7180"/>
            <p:cNvSpPr>
              <a:spLocks noTextEdit="1"/>
            </p:cNvSpPr>
            <p:nvPr/>
          </p:nvSpPr>
          <p:spPr>
            <a:xfrm>
              <a:off x="2331" y="1919"/>
              <a:ext cx="407" cy="406"/>
            </a:xfrm>
            <a:prstGeom prst="ellipse">
              <a:avLst/>
            </a:prstGeom>
            <a:gradFill rotWithShape="1">
              <a:gsLst>
                <a:gs pos="0">
                  <a:srgbClr val="F9F67F"/>
                </a:gs>
                <a:gs pos="100000">
                  <a:srgbClr val="FFCC00"/>
                </a:gs>
              </a:gsLst>
              <a:path path="shape">
                <a:fillToRect l="50000" t="50000" r="50000" b="50000"/>
              </a:path>
              <a:tileRect/>
            </a:gradFill>
            <a:ln w="9525" cap="flat" cmpd="sng">
              <a:solidFill>
                <a:srgbClr val="540000"/>
              </a:solidFill>
              <a:prstDash val="solid"/>
              <a:round/>
              <a:headEnd type="none" w="med" len="med"/>
              <a:tailEnd type="none" w="med" len="med"/>
            </a:ln>
          </p:spPr>
          <p:txBody>
            <a:bodyPr anchor="t" anchorCtr="0"/>
            <a:lstStyle/>
            <a:p>
              <a:pPr eaLnBrk="0" hangingPunct="0"/>
              <a:endParaRPr lang="zh-CN" altLang="en-US">
                <a:latin typeface="Arial" panose="020B0604020202020204" pitchFamily="34" charset="0"/>
                <a:ea typeface="方正超粗黑简体" pitchFamily="2" charset="-122"/>
              </a:endParaRPr>
            </a:p>
          </p:txBody>
        </p:sp>
        <p:sp>
          <p:nvSpPr>
            <p:cNvPr id="80911" name="_s7181"/>
            <p:cNvSpPr/>
            <p:nvPr/>
          </p:nvSpPr>
          <p:spPr>
            <a:xfrm>
              <a:off x="3809" y="775"/>
              <a:ext cx="407" cy="226"/>
            </a:xfrm>
            <a:prstGeom prst="callout2">
              <a:avLst>
                <a:gd name="adj1" fmla="val 33486"/>
                <a:gd name="adj2" fmla="val -12245"/>
                <a:gd name="adj3" fmla="val 33486"/>
                <a:gd name="adj4" fmla="val -20407"/>
                <a:gd name="adj5" fmla="val 600931"/>
                <a:gd name="adj6" fmla="val -316838"/>
              </a:avLst>
            </a:prstGeom>
            <a:noFill/>
            <a:ln w="9525" cap="flat" cmpd="sng">
              <a:solidFill>
                <a:schemeClr val="tx1"/>
              </a:solidFill>
              <a:prstDash val="solid"/>
              <a:miter/>
              <a:headEnd type="none" w="med" len="med"/>
              <a:tailEnd type="none" w="med" len="med"/>
            </a:ln>
          </p:spPr>
          <p:txBody>
            <a:bodyPr wrap="none" lIns="0" tIns="0" rIns="0" bIns="0" anchor="t" anchorCtr="0"/>
            <a:lstStyle/>
            <a:p>
              <a:r>
                <a:rPr lang="en-US" altLang="zh-CN" sz="2000" dirty="0">
                  <a:solidFill>
                    <a:schemeClr val="bg1"/>
                  </a:solidFill>
                  <a:latin typeface="Tahoma" panose="020B0604030504040204" pitchFamily="34" charset="0"/>
                  <a:ea typeface="方正大黑简体" panose="02000000000000000000" pitchFamily="2" charset="-122"/>
                </a:rPr>
                <a:t>C4ISR</a:t>
              </a:r>
            </a:p>
          </p:txBody>
        </p:sp>
      </p:grpSp>
      <p:sp>
        <p:nvSpPr>
          <p:cNvPr id="80912" name="Text Box 20"/>
          <p:cNvSpPr txBox="1"/>
          <p:nvPr/>
        </p:nvSpPr>
        <p:spPr>
          <a:xfrm>
            <a:off x="2700338" y="0"/>
            <a:ext cx="2808287" cy="561975"/>
          </a:xfrm>
          <a:prstGeom prst="rect">
            <a:avLst/>
          </a:prstGeom>
          <a:noFill/>
          <a:ln w="9525">
            <a:noFill/>
          </a:ln>
          <a:effectLst>
            <a:outerShdw dist="25400" dir="5400000"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人民防空动员 </a:t>
            </a:r>
          </a:p>
        </p:txBody>
      </p:sp>
      <p:sp>
        <p:nvSpPr>
          <p:cNvPr id="80913" name="Text Box 21"/>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
        <p:nvSpPr>
          <p:cNvPr id="80914" name="文本框 1"/>
          <p:cNvSpPr txBox="1"/>
          <p:nvPr/>
        </p:nvSpPr>
        <p:spPr>
          <a:xfrm>
            <a:off x="114300" y="4221163"/>
            <a:ext cx="3495675" cy="1198562"/>
          </a:xfrm>
          <a:prstGeom prst="rect">
            <a:avLst/>
          </a:prstGeom>
          <a:noFill/>
          <a:ln w="9525">
            <a:noFill/>
          </a:ln>
        </p:spPr>
        <p:txBody>
          <a:bodyPr wrap="none" anchor="t" anchorCtr="0">
            <a:spAutoFit/>
          </a:bodyPr>
          <a:lstStyle/>
          <a:p>
            <a:r>
              <a:rPr lang="zh-CN" altLang="en-US" sz="2400" dirty="0">
                <a:solidFill>
                  <a:srgbClr val="FFFF00"/>
                </a:solidFill>
                <a:latin typeface="Arial" panose="020B0604020202020204" pitchFamily="34" charset="0"/>
                <a:ea typeface="方正超粗黑简体" pitchFamily="2" charset="-122"/>
              </a:rPr>
              <a:t>美国空军上校</a:t>
            </a:r>
          </a:p>
          <a:p>
            <a:r>
              <a:rPr lang="zh-CN" altLang="en-US" sz="2400" dirty="0">
                <a:solidFill>
                  <a:srgbClr val="FFFF00"/>
                </a:solidFill>
                <a:latin typeface="Arial" panose="020B0604020202020204" pitchFamily="34" charset="0"/>
                <a:ea typeface="方正超粗黑简体" pitchFamily="2" charset="-122"/>
              </a:rPr>
              <a:t>约翰</a:t>
            </a:r>
            <a:r>
              <a:rPr lang="zh-CN" altLang="en-US" sz="2400" dirty="0">
                <a:solidFill>
                  <a:srgbClr val="FFFF00"/>
                </a:solidFill>
                <a:latin typeface="微软雅黑" panose="020B0503020204020204" pitchFamily="34" charset="-122"/>
                <a:ea typeface="微软雅黑" panose="020B0503020204020204" pitchFamily="34" charset="-122"/>
              </a:rPr>
              <a:t>﹒</a:t>
            </a:r>
            <a:r>
              <a:rPr lang="en-US" altLang="zh-CN" sz="2400" dirty="0">
                <a:solidFill>
                  <a:srgbClr val="FFFF00"/>
                </a:solidFill>
                <a:latin typeface="微软雅黑" panose="020B0503020204020204" pitchFamily="34" charset="-122"/>
                <a:ea typeface="微软雅黑" panose="020B0503020204020204" pitchFamily="34" charset="-122"/>
              </a:rPr>
              <a:t>A﹒</a:t>
            </a:r>
            <a:r>
              <a:rPr lang="zh-CN" altLang="en-US" sz="2400" dirty="0">
                <a:solidFill>
                  <a:srgbClr val="FFFF00"/>
                </a:solidFill>
                <a:latin typeface="微软雅黑" panose="020B0503020204020204" pitchFamily="34" charset="-122"/>
                <a:ea typeface="微软雅黑" panose="020B0503020204020204" pitchFamily="34" charset="-122"/>
              </a:rPr>
              <a:t>沃登</a:t>
            </a:r>
          </a:p>
          <a:p>
            <a:r>
              <a:rPr lang="zh-CN" altLang="en-US" sz="2400" dirty="0">
                <a:solidFill>
                  <a:srgbClr val="FFFF00"/>
                </a:solidFill>
                <a:latin typeface="微软雅黑" panose="020B0503020204020204" pitchFamily="34" charset="-122"/>
                <a:ea typeface="微软雅黑" panose="020B0503020204020204" pitchFamily="34" charset="-122"/>
              </a:rPr>
              <a:t>"五环打击目标"选取理论</a:t>
            </a:r>
          </a:p>
        </p:txBody>
      </p:sp>
      <p:sp>
        <p:nvSpPr>
          <p:cNvPr id="80915" name="文本框 3"/>
          <p:cNvSpPr txBox="1"/>
          <p:nvPr/>
        </p:nvSpPr>
        <p:spPr>
          <a:xfrm>
            <a:off x="8229600" y="4629150"/>
            <a:ext cx="614363" cy="1514475"/>
          </a:xfrm>
          <a:prstGeom prst="rect">
            <a:avLst/>
          </a:prstGeom>
          <a:solidFill>
            <a:srgbClr val="FF0000"/>
          </a:solidFill>
          <a:ln w="9525">
            <a:noFill/>
          </a:ln>
        </p:spPr>
        <p:txBody>
          <a:bodyPr vert="eaVert" wrap="none" anchor="t" anchorCtr="0">
            <a:spAutoFit/>
          </a:bodyPr>
          <a:lstStyle/>
          <a:p>
            <a:r>
              <a:rPr lang="zh-CN" altLang="en-US" sz="2800" dirty="0">
                <a:solidFill>
                  <a:srgbClr val="FFFF00"/>
                </a:solidFill>
                <a:latin typeface="Arial" panose="020B0604020202020204" pitchFamily="34" charset="0"/>
                <a:ea typeface="方正超粗黑简体" pitchFamily="2" charset="-122"/>
              </a:rPr>
              <a:t>混合战争</a:t>
            </a:r>
          </a:p>
        </p:txBody>
      </p:sp>
      <p:sp>
        <p:nvSpPr>
          <p:cNvPr id="80916" name="文本框 4"/>
          <p:cNvSpPr txBox="1"/>
          <p:nvPr/>
        </p:nvSpPr>
        <p:spPr>
          <a:xfrm>
            <a:off x="7069138" y="4652963"/>
            <a:ext cx="612775" cy="1512887"/>
          </a:xfrm>
          <a:prstGeom prst="rect">
            <a:avLst/>
          </a:prstGeom>
          <a:solidFill>
            <a:srgbClr val="FF0000"/>
          </a:solidFill>
          <a:ln w="9525">
            <a:noFill/>
          </a:ln>
        </p:spPr>
        <p:txBody>
          <a:bodyPr vert="eaVert" wrap="none" anchor="t" anchorCtr="0">
            <a:spAutoFit/>
          </a:bodyPr>
          <a:lstStyle/>
          <a:p>
            <a:r>
              <a:rPr lang="zh-CN" altLang="en-US" sz="2800" dirty="0">
                <a:solidFill>
                  <a:srgbClr val="FFFF00"/>
                </a:solidFill>
                <a:latin typeface="Arial" panose="020B0604020202020204" pitchFamily="34" charset="0"/>
                <a:ea typeface="方正超粗黑简体" pitchFamily="2" charset="-122"/>
              </a:rPr>
              <a:t>全域竞争</a:t>
            </a:r>
          </a:p>
        </p:txBody>
      </p:sp>
      <p:sp>
        <p:nvSpPr>
          <p:cNvPr id="80917" name="文本框 5"/>
          <p:cNvSpPr txBox="1"/>
          <p:nvPr/>
        </p:nvSpPr>
        <p:spPr>
          <a:xfrm>
            <a:off x="2378075" y="5645150"/>
            <a:ext cx="4006850" cy="520700"/>
          </a:xfrm>
          <a:prstGeom prst="rect">
            <a:avLst/>
          </a:prstGeom>
          <a:solidFill>
            <a:srgbClr val="FF0000"/>
          </a:solidFill>
          <a:ln w="9525">
            <a:noFill/>
          </a:ln>
        </p:spPr>
        <p:txBody>
          <a:bodyPr anchor="t" anchorCtr="0">
            <a:spAutoFit/>
          </a:bodyPr>
          <a:lstStyle/>
          <a:p>
            <a:r>
              <a:rPr lang="zh-CN" altLang="en-US" sz="2800" dirty="0">
                <a:solidFill>
                  <a:srgbClr val="FFFF00"/>
                </a:solidFill>
                <a:latin typeface="Arial" panose="020B0604020202020204" pitchFamily="34" charset="0"/>
                <a:ea typeface="方正超粗黑简体" pitchFamily="2" charset="-122"/>
              </a:rPr>
              <a:t>《</a:t>
            </a:r>
            <a:r>
              <a:rPr lang="en-US" altLang="zh-CN" sz="2800" dirty="0">
                <a:solidFill>
                  <a:srgbClr val="FFFF00"/>
                </a:solidFill>
                <a:latin typeface="Arial" panose="020B0604020202020204" pitchFamily="34" charset="0"/>
                <a:ea typeface="方正超粗黑简体" pitchFamily="2" charset="-122"/>
              </a:rPr>
              <a:t>2021</a:t>
            </a:r>
            <a:r>
              <a:rPr lang="zh-CN" altLang="en-US" sz="2800" dirty="0">
                <a:solidFill>
                  <a:srgbClr val="FFFF00"/>
                </a:solidFill>
                <a:latin typeface="Arial" panose="020B0604020202020204" pitchFamily="34" charset="0"/>
                <a:ea typeface="方正超粗黑简体" pitchFamily="2" charset="-122"/>
              </a:rPr>
              <a:t>年战略竞争法案》</a:t>
            </a:r>
          </a:p>
        </p:txBody>
      </p:sp>
      <p:sp>
        <p:nvSpPr>
          <p:cNvPr id="80918" name="文本框 8"/>
          <p:cNvSpPr txBox="1"/>
          <p:nvPr/>
        </p:nvSpPr>
        <p:spPr>
          <a:xfrm>
            <a:off x="0" y="5340350"/>
            <a:ext cx="2790825" cy="952500"/>
          </a:xfrm>
          <a:prstGeom prst="rect">
            <a:avLst/>
          </a:prstGeom>
          <a:noFill/>
          <a:ln w="9525">
            <a:noFill/>
          </a:ln>
        </p:spPr>
        <p:txBody>
          <a:bodyPr wrap="none" anchor="t" anchorCtr="0">
            <a:spAutoFit/>
          </a:bodyPr>
          <a:lstStyle/>
          <a:p>
            <a:r>
              <a:rPr lang="en-US" altLang="zh-CN" sz="2800" dirty="0">
                <a:solidFill>
                  <a:schemeClr val="bg1"/>
                </a:solidFill>
                <a:latin typeface="Arial" panose="020B0604020202020204" pitchFamily="34" charset="0"/>
                <a:ea typeface="方正超粗黑简体" pitchFamily="2" charset="-122"/>
              </a:rPr>
              <a:t>2021</a:t>
            </a:r>
            <a:r>
              <a:rPr lang="zh-CN" altLang="en-US" sz="2800" dirty="0">
                <a:solidFill>
                  <a:schemeClr val="bg1"/>
                </a:solidFill>
                <a:latin typeface="Arial" panose="020B0604020202020204" pitchFamily="34" charset="0"/>
                <a:ea typeface="方正超粗黑简体" pitchFamily="2" charset="-122"/>
              </a:rPr>
              <a:t>年</a:t>
            </a:r>
            <a:r>
              <a:rPr lang="en-US" altLang="zh-CN" sz="2800" dirty="0">
                <a:solidFill>
                  <a:schemeClr val="bg1"/>
                </a:solidFill>
                <a:latin typeface="Arial" panose="020B0604020202020204" pitchFamily="34" charset="0"/>
                <a:ea typeface="方正超粗黑简体" pitchFamily="2" charset="-122"/>
              </a:rPr>
              <a:t>4</a:t>
            </a:r>
            <a:r>
              <a:rPr lang="zh-CN" altLang="en-US" sz="2800" dirty="0">
                <a:solidFill>
                  <a:schemeClr val="bg1"/>
                </a:solidFill>
                <a:latin typeface="Arial" panose="020B0604020202020204" pitchFamily="34" charset="0"/>
                <a:ea typeface="方正超粗黑简体" pitchFamily="2" charset="-122"/>
              </a:rPr>
              <a:t>月</a:t>
            </a:r>
            <a:r>
              <a:rPr lang="en-US" altLang="zh-CN" sz="2800" dirty="0">
                <a:solidFill>
                  <a:schemeClr val="bg1"/>
                </a:solidFill>
                <a:latin typeface="Arial" panose="020B0604020202020204" pitchFamily="34" charset="0"/>
                <a:ea typeface="方正超粗黑简体" pitchFamily="2" charset="-122"/>
              </a:rPr>
              <a:t>8</a:t>
            </a:r>
            <a:r>
              <a:rPr lang="zh-CN" altLang="en-US" sz="2800" dirty="0">
                <a:solidFill>
                  <a:schemeClr val="bg1"/>
                </a:solidFill>
                <a:latin typeface="Arial" panose="020B0604020202020204" pitchFamily="34" charset="0"/>
                <a:ea typeface="方正超粗黑简体" pitchFamily="2" charset="-122"/>
              </a:rPr>
              <a:t>日，</a:t>
            </a:r>
          </a:p>
          <a:p>
            <a:r>
              <a:rPr lang="zh-CN" altLang="en-US" sz="2800" dirty="0">
                <a:solidFill>
                  <a:schemeClr val="bg1"/>
                </a:solidFill>
                <a:latin typeface="Arial" panose="020B0604020202020204" pitchFamily="34" charset="0"/>
                <a:ea typeface="方正超粗黑简体" pitchFamily="2" charset="-122"/>
              </a:rPr>
              <a:t>美国参议院推出</a:t>
            </a:r>
          </a:p>
        </p:txBody>
      </p:sp>
      <p:pic>
        <p:nvPicPr>
          <p:cNvPr id="80919" name="图片 10" descr="QQ截图20210922003707"/>
          <p:cNvPicPr>
            <a:picLocks noChangeAspect="1"/>
          </p:cNvPicPr>
          <p:nvPr/>
        </p:nvPicPr>
        <p:blipFill>
          <a:blip r:embed="rId4"/>
          <a:stretch>
            <a:fillRect/>
          </a:stretch>
        </p:blipFill>
        <p:spPr>
          <a:xfrm>
            <a:off x="0" y="944563"/>
            <a:ext cx="3059113" cy="3313112"/>
          </a:xfrm>
          <a:prstGeom prst="rect">
            <a:avLst/>
          </a:prstGeom>
          <a:noFill/>
          <a:ln w="9525">
            <a:noFill/>
          </a:ln>
        </p:spPr>
      </p:pic>
      <p:sp>
        <p:nvSpPr>
          <p:cNvPr id="80920" name="右箭头 2"/>
          <p:cNvSpPr/>
          <p:nvPr/>
        </p:nvSpPr>
        <p:spPr>
          <a:xfrm>
            <a:off x="7689850" y="5799138"/>
            <a:ext cx="539750" cy="290512"/>
          </a:xfrm>
          <a:prstGeom prst="rightArrow">
            <a:avLst>
              <a:gd name="adj1" fmla="val 50000"/>
              <a:gd name="adj2" fmla="val 49880"/>
            </a:avLst>
          </a:prstGeom>
          <a:solidFill>
            <a:srgbClr val="FFFF00"/>
          </a:solidFill>
          <a:ln w="12700">
            <a:noFill/>
          </a:ln>
        </p:spPr>
        <p:txBody>
          <a:bodyPr wrap="square" lIns="91440" tIns="45720" rIns="91440" bIns="45720" anchor="t" anchorCtr="0"/>
          <a:lstStyle/>
          <a:p>
            <a:pPr algn="ctr">
              <a:buSzTx/>
            </a:pPr>
            <a:endParaRPr lang="zh-CN" altLang="en-US">
              <a:latin typeface="Arial" panose="020B0604020202020204" pitchFamily="34" charset="0"/>
              <a:ea typeface="方正超粗黑简体" pitchFamily="2" charset="-122"/>
            </a:endParaRPr>
          </a:p>
        </p:txBody>
      </p:sp>
      <p:sp>
        <p:nvSpPr>
          <p:cNvPr id="80921" name="右箭头 3"/>
          <p:cNvSpPr/>
          <p:nvPr/>
        </p:nvSpPr>
        <p:spPr>
          <a:xfrm>
            <a:off x="6384925" y="5799138"/>
            <a:ext cx="684213" cy="296862"/>
          </a:xfrm>
          <a:prstGeom prst="rightArrow">
            <a:avLst>
              <a:gd name="adj1" fmla="val 50000"/>
              <a:gd name="adj2" fmla="val 50001"/>
            </a:avLst>
          </a:prstGeom>
          <a:solidFill>
            <a:srgbClr val="FFFF00"/>
          </a:solidFill>
          <a:ln w="12700">
            <a:noFill/>
          </a:ln>
        </p:spPr>
        <p:txBody>
          <a:bodyPr wrap="square" lIns="91440" tIns="45720" rIns="91440" bIns="45720" anchor="t" anchorCtr="0"/>
          <a:lstStyle/>
          <a:p>
            <a:pPr algn="ctr">
              <a:buSzTx/>
            </a:pPr>
            <a:endParaRPr lang="zh-CN" altLang="en-US">
              <a:latin typeface="Arial" panose="020B0604020202020204" pitchFamily="34" charset="0"/>
              <a:ea typeface="方正超粗黑简体" pitchFamily="2" charset="-122"/>
            </a:endParaRPr>
          </a:p>
        </p:txBody>
      </p:sp>
      <p:sp>
        <p:nvSpPr>
          <p:cNvPr id="80922" name="文本框 4"/>
          <p:cNvSpPr txBox="1"/>
          <p:nvPr/>
        </p:nvSpPr>
        <p:spPr>
          <a:xfrm>
            <a:off x="981075" y="1057275"/>
            <a:ext cx="1809750" cy="582613"/>
          </a:xfrm>
          <a:prstGeom prst="rect">
            <a:avLst/>
          </a:prstGeom>
          <a:noFill/>
          <a:ln w="9525">
            <a:noFill/>
          </a:ln>
        </p:spPr>
        <p:txBody>
          <a:bodyPr wrap="none" anchor="t" anchorCtr="0">
            <a:spAutoFit/>
          </a:bodyPr>
          <a:lstStyle/>
          <a:p>
            <a:r>
              <a:rPr lang="zh-CN" altLang="en-US" sz="3200">
                <a:solidFill>
                  <a:srgbClr val="FFFF00"/>
                </a:solidFill>
                <a:latin typeface="Arial" panose="020B0604020202020204" pitchFamily="34" charset="0"/>
                <a:ea typeface="方正超粗黑简体" pitchFamily="2" charset="-122"/>
              </a:rPr>
              <a:t>石墨炸弹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wipe(left)">
                                      <p:cBhvr>
                                        <p:cTn id="7" dur="500"/>
                                        <p:tgtEl>
                                          <p:spTgt spid="15053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0530"/>
                                        </p:tgtEl>
                                        <p:attrNameLst>
                                          <p:attrName>style.visibility</p:attrName>
                                        </p:attrNameLst>
                                      </p:cBhvr>
                                      <p:to>
                                        <p:strVal val="visible"/>
                                      </p:to>
                                    </p:set>
                                    <p:animEffect transition="in" filter="wipe(left)">
                                      <p:cBhvr>
                                        <p:cTn id="11" dur="500"/>
                                        <p:tgtEl>
                                          <p:spTgt spid="150530"/>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ou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bldLvl="0" animBg="1"/>
      <p:bldDgm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81922" name="Text Box 3"/>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
        <p:nvSpPr>
          <p:cNvPr id="81923" name="Text Box 4"/>
          <p:cNvSpPr txBox="1"/>
          <p:nvPr/>
        </p:nvSpPr>
        <p:spPr>
          <a:xfrm>
            <a:off x="755650" y="2347913"/>
            <a:ext cx="671513" cy="2016125"/>
          </a:xfrm>
          <a:prstGeom prst="rect">
            <a:avLst/>
          </a:prstGeom>
          <a:noFill/>
          <a:ln w="12700">
            <a:noFill/>
          </a:ln>
          <a:effectLst>
            <a:outerShdw dist="35921" dir="2699999" algn="ctr" rotWithShape="0">
              <a:schemeClr val="tx1"/>
            </a:outerShdw>
          </a:effectLst>
        </p:spPr>
        <p:txBody>
          <a:bodyPr vert="eaVert" anchor="t" anchorCtr="0">
            <a:spAutoFit/>
          </a:bodyPr>
          <a:lstStyle/>
          <a:p>
            <a:pPr>
              <a:spcBef>
                <a:spcPct val="50000"/>
              </a:spcBef>
              <a:buSzTx/>
              <a:buFont typeface="Arial" panose="020B0604020202020204" pitchFamily="34" charset="0"/>
            </a:pPr>
            <a:r>
              <a:rPr lang="zh-CN" altLang="en-US" sz="3200">
                <a:solidFill>
                  <a:srgbClr val="FFFF00"/>
                </a:solidFill>
                <a:latin typeface="Arial" panose="020B0604020202020204" pitchFamily="34" charset="0"/>
                <a:ea typeface="方正超粗黑简体" pitchFamily="2" charset="-122"/>
              </a:rPr>
              <a:t>国防动员</a:t>
            </a:r>
          </a:p>
        </p:txBody>
      </p:sp>
      <p:sp>
        <p:nvSpPr>
          <p:cNvPr id="81924" name="Text Box 5"/>
          <p:cNvSpPr txBox="1"/>
          <p:nvPr/>
        </p:nvSpPr>
        <p:spPr>
          <a:xfrm>
            <a:off x="2124075" y="0"/>
            <a:ext cx="3673475" cy="561975"/>
          </a:xfrm>
          <a:prstGeom prst="rect">
            <a:avLst/>
          </a:prstGeom>
          <a:noFill/>
          <a:ln w="9525">
            <a:noFill/>
          </a:ln>
          <a:effectLst>
            <a:outerShdw dist="25400" dir="5400000"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国防动员的基本内容 </a:t>
            </a:r>
          </a:p>
        </p:txBody>
      </p:sp>
      <p:sp>
        <p:nvSpPr>
          <p:cNvPr id="81925" name="Text Box 6"/>
          <p:cNvSpPr txBox="1"/>
          <p:nvPr/>
        </p:nvSpPr>
        <p:spPr>
          <a:xfrm>
            <a:off x="2195513" y="2060575"/>
            <a:ext cx="2879725" cy="561975"/>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武装力量动员 </a:t>
            </a:r>
          </a:p>
        </p:txBody>
      </p:sp>
      <p:sp>
        <p:nvSpPr>
          <p:cNvPr id="81926" name="Text Box 7"/>
          <p:cNvSpPr txBox="1"/>
          <p:nvPr/>
        </p:nvSpPr>
        <p:spPr>
          <a:xfrm>
            <a:off x="2195513" y="2925763"/>
            <a:ext cx="2662237" cy="5270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国民经济动员 </a:t>
            </a:r>
          </a:p>
        </p:txBody>
      </p:sp>
      <p:sp>
        <p:nvSpPr>
          <p:cNvPr id="81927" name="Text Box 8"/>
          <p:cNvSpPr txBox="1"/>
          <p:nvPr/>
        </p:nvSpPr>
        <p:spPr>
          <a:xfrm>
            <a:off x="2195513" y="3789363"/>
            <a:ext cx="2879725" cy="5270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人民防空动员 </a:t>
            </a:r>
          </a:p>
        </p:txBody>
      </p:sp>
      <p:sp>
        <p:nvSpPr>
          <p:cNvPr id="251913" name="Text Box 9"/>
          <p:cNvSpPr txBox="1"/>
          <p:nvPr/>
        </p:nvSpPr>
        <p:spPr>
          <a:xfrm>
            <a:off x="2195513" y="1196975"/>
            <a:ext cx="2879725" cy="5270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2800">
                <a:solidFill>
                  <a:srgbClr val="FFFF00"/>
                </a:solidFill>
                <a:latin typeface="Times New Roman" panose="02020603050405020304" pitchFamily="18" charset="0"/>
                <a:ea typeface="方正超粗黑简体" pitchFamily="2" charset="-122"/>
              </a:rPr>
              <a:t>政治动员 </a:t>
            </a:r>
          </a:p>
        </p:txBody>
      </p:sp>
      <p:sp>
        <p:nvSpPr>
          <p:cNvPr id="81929" name="Line 10"/>
          <p:cNvSpPr/>
          <p:nvPr/>
        </p:nvSpPr>
        <p:spPr>
          <a:xfrm>
            <a:off x="1476375" y="3213100"/>
            <a:ext cx="431800" cy="0"/>
          </a:xfrm>
          <a:prstGeom prst="line">
            <a:avLst/>
          </a:prstGeom>
          <a:ln w="31750" cap="flat" cmpd="sng">
            <a:solidFill>
              <a:srgbClr val="FFFF00"/>
            </a:solidFill>
            <a:prstDash val="solid"/>
            <a:round/>
            <a:headEnd type="none" w="med" len="med"/>
            <a:tailEnd type="none" w="med" len="med"/>
          </a:ln>
        </p:spPr>
      </p:sp>
      <p:sp>
        <p:nvSpPr>
          <p:cNvPr id="81930" name="Line 11"/>
          <p:cNvSpPr/>
          <p:nvPr/>
        </p:nvSpPr>
        <p:spPr>
          <a:xfrm>
            <a:off x="1908175" y="1557338"/>
            <a:ext cx="0" cy="3311525"/>
          </a:xfrm>
          <a:prstGeom prst="line">
            <a:avLst/>
          </a:prstGeom>
          <a:ln w="28575" cap="flat" cmpd="sng">
            <a:solidFill>
              <a:srgbClr val="FFFF00"/>
            </a:solidFill>
            <a:prstDash val="solid"/>
            <a:round/>
            <a:headEnd type="none" w="med" len="med"/>
            <a:tailEnd type="none" w="med" len="med"/>
          </a:ln>
        </p:spPr>
      </p:sp>
      <p:sp>
        <p:nvSpPr>
          <p:cNvPr id="81931" name="Line 12"/>
          <p:cNvSpPr/>
          <p:nvPr/>
        </p:nvSpPr>
        <p:spPr>
          <a:xfrm>
            <a:off x="1908175" y="1557338"/>
            <a:ext cx="215900" cy="0"/>
          </a:xfrm>
          <a:prstGeom prst="line">
            <a:avLst/>
          </a:prstGeom>
          <a:ln w="28575" cap="flat" cmpd="sng">
            <a:solidFill>
              <a:srgbClr val="FFFF00"/>
            </a:solidFill>
            <a:prstDash val="solid"/>
            <a:round/>
            <a:headEnd type="none" w="med" len="med"/>
            <a:tailEnd type="none" w="med" len="med"/>
          </a:ln>
        </p:spPr>
      </p:sp>
      <p:sp>
        <p:nvSpPr>
          <p:cNvPr id="81932" name="Line 13"/>
          <p:cNvSpPr/>
          <p:nvPr/>
        </p:nvSpPr>
        <p:spPr>
          <a:xfrm>
            <a:off x="1908175" y="4076700"/>
            <a:ext cx="215900" cy="0"/>
          </a:xfrm>
          <a:prstGeom prst="line">
            <a:avLst/>
          </a:prstGeom>
          <a:ln w="28575" cap="flat" cmpd="sng">
            <a:solidFill>
              <a:srgbClr val="FFFF00"/>
            </a:solidFill>
            <a:prstDash val="solid"/>
            <a:round/>
            <a:headEnd type="none" w="med" len="med"/>
            <a:tailEnd type="none" w="med" len="med"/>
          </a:ln>
        </p:spPr>
      </p:sp>
      <p:sp>
        <p:nvSpPr>
          <p:cNvPr id="81933" name="Line 14"/>
          <p:cNvSpPr/>
          <p:nvPr/>
        </p:nvSpPr>
        <p:spPr>
          <a:xfrm>
            <a:off x="1908175" y="3213100"/>
            <a:ext cx="215900" cy="0"/>
          </a:xfrm>
          <a:prstGeom prst="line">
            <a:avLst/>
          </a:prstGeom>
          <a:ln w="28575" cap="flat" cmpd="sng">
            <a:solidFill>
              <a:srgbClr val="FFFF00"/>
            </a:solidFill>
            <a:prstDash val="solid"/>
            <a:round/>
            <a:headEnd type="none" w="med" len="med"/>
            <a:tailEnd type="none" w="med" len="med"/>
          </a:ln>
        </p:spPr>
      </p:sp>
      <p:sp>
        <p:nvSpPr>
          <p:cNvPr id="81934" name="Line 15"/>
          <p:cNvSpPr/>
          <p:nvPr/>
        </p:nvSpPr>
        <p:spPr>
          <a:xfrm>
            <a:off x="1908175" y="2349500"/>
            <a:ext cx="215900" cy="0"/>
          </a:xfrm>
          <a:prstGeom prst="line">
            <a:avLst/>
          </a:prstGeom>
          <a:ln w="28575" cap="flat" cmpd="sng">
            <a:solidFill>
              <a:srgbClr val="FFFF00"/>
            </a:solidFill>
            <a:prstDash val="solid"/>
            <a:round/>
            <a:headEnd type="none" w="med" len="med"/>
            <a:tailEnd type="none" w="med" len="med"/>
          </a:ln>
        </p:spPr>
      </p:sp>
      <p:sp>
        <p:nvSpPr>
          <p:cNvPr id="251920" name="Text Box 16"/>
          <p:cNvSpPr txBox="1"/>
          <p:nvPr/>
        </p:nvSpPr>
        <p:spPr>
          <a:xfrm>
            <a:off x="2195513" y="4581525"/>
            <a:ext cx="2879725" cy="590550"/>
          </a:xfrm>
          <a:prstGeom prst="rect">
            <a:avLst/>
          </a:prstGeom>
          <a:noFill/>
          <a:ln w="9525">
            <a:noFill/>
          </a:ln>
          <a:effectLst>
            <a:outerShdw dist="28398" dir="3806096" algn="ctr" rotWithShape="0">
              <a:schemeClr val="tx1"/>
            </a:outerShdw>
          </a:effectLst>
        </p:spPr>
        <p:txBody>
          <a:bodyPr anchor="t" anchorCtr="0">
            <a:spAutoFit/>
          </a:bodyPr>
          <a:lstStyle/>
          <a:p>
            <a:pPr>
              <a:lnSpc>
                <a:spcPct val="110000"/>
              </a:lnSpc>
              <a:spcBef>
                <a:spcPct val="50000"/>
              </a:spcBef>
              <a:buSzTx/>
              <a:buFont typeface="Arial" panose="020B0604020202020204" pitchFamily="34" charset="0"/>
            </a:pPr>
            <a:r>
              <a:rPr lang="zh-CN" altLang="en-US" sz="3200" b="1">
                <a:solidFill>
                  <a:srgbClr val="FFFF00"/>
                </a:solidFill>
                <a:latin typeface="Times New Roman" panose="02020603050405020304" pitchFamily="18" charset="0"/>
                <a:ea typeface="方正超粗黑简体" pitchFamily="2" charset="-122"/>
              </a:rPr>
              <a:t>交通运输动员 </a:t>
            </a:r>
          </a:p>
        </p:txBody>
      </p:sp>
      <p:sp>
        <p:nvSpPr>
          <p:cNvPr id="81936" name="Line 17"/>
          <p:cNvSpPr/>
          <p:nvPr/>
        </p:nvSpPr>
        <p:spPr>
          <a:xfrm>
            <a:off x="1908175" y="4868863"/>
            <a:ext cx="215900" cy="0"/>
          </a:xfrm>
          <a:prstGeom prst="line">
            <a:avLst/>
          </a:prstGeom>
          <a:ln w="28575" cap="flat" cmpd="sng">
            <a:solidFill>
              <a:srgbClr val="FFFF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51913"/>
                                        </p:tgtEl>
                                        <p:attrNameLst>
                                          <p:attrName>style.color</p:attrName>
                                        </p:attrNameLst>
                                      </p:cBhvr>
                                      <p:to>
                                        <a:schemeClr val="bg1"/>
                                      </p:to>
                                    </p:animClr>
                                  </p:childTnLst>
                                </p:cTn>
                              </p:par>
                              <p:par>
                                <p:cTn id="7" presetID="3" presetClass="emph" presetSubtype="2" fill="hold" grpId="0" nodeType="withEffect">
                                  <p:stCondLst>
                                    <p:cond delay="0"/>
                                  </p:stCondLst>
                                  <p:childTnLst>
                                    <p:animClr clrSpc="rgb" dir="cw">
                                      <p:cBhvr override="childStyle">
                                        <p:cTn id="8" dur="500" fill="hold"/>
                                        <p:tgtEl>
                                          <p:spTgt spid="251920"/>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p:bldP spid="2519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5"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82946" name="Text Box 21"/>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二、国防动员的基本内容</a:t>
            </a:r>
          </a:p>
        </p:txBody>
      </p:sp>
      <p:sp>
        <p:nvSpPr>
          <p:cNvPr id="82947" name="TextBox 7"/>
          <p:cNvSpPr txBox="1"/>
          <p:nvPr/>
        </p:nvSpPr>
        <p:spPr>
          <a:xfrm>
            <a:off x="1785938" y="0"/>
            <a:ext cx="2338387" cy="523875"/>
          </a:xfrm>
          <a:prstGeom prst="rect">
            <a:avLst/>
          </a:prstGeom>
          <a:noFill/>
          <a:ln w="9525">
            <a:noFill/>
          </a:ln>
        </p:spPr>
        <p:txBody>
          <a:bodyPr wrap="none" anchor="t" anchorCtr="0">
            <a:spAutoFit/>
          </a:bodyPr>
          <a:lstStyle/>
          <a:p>
            <a:pPr algn="ctr"/>
            <a:r>
              <a:rPr lang="zh-CN" altLang="en-US" sz="2800" dirty="0">
                <a:solidFill>
                  <a:schemeClr val="bg1"/>
                </a:solidFill>
                <a:latin typeface="Arial" panose="020B0604020202020204" pitchFamily="34" charset="0"/>
                <a:ea typeface="方正超粗黑简体" pitchFamily="2" charset="-122"/>
              </a:rPr>
              <a:t>交通运输动员</a:t>
            </a:r>
          </a:p>
        </p:txBody>
      </p:sp>
      <p:sp>
        <p:nvSpPr>
          <p:cNvPr id="82948" name="Rectangle 3"/>
          <p:cNvSpPr/>
          <p:nvPr/>
        </p:nvSpPr>
        <p:spPr>
          <a:xfrm>
            <a:off x="428625" y="1357313"/>
            <a:ext cx="4933950" cy="4708525"/>
          </a:xfrm>
          <a:prstGeom prst="rect">
            <a:avLst/>
          </a:prstGeom>
          <a:noFill/>
          <a:ln w="9525">
            <a:noFill/>
          </a:ln>
        </p:spPr>
        <p:txBody>
          <a:bodyPr anchor="ctr" anchorCtr="0">
            <a:spAutoFit/>
          </a:bodyPr>
          <a:lstStyle/>
          <a:p>
            <a:pPr algn="ctr" eaLnBrk="0" hangingPunct="0">
              <a:lnSpc>
                <a:spcPct val="125000"/>
              </a:lnSpc>
            </a:pPr>
            <a:r>
              <a:rPr lang="en-US" altLang="zh-CN" sz="3200" dirty="0">
                <a:solidFill>
                  <a:srgbClr val="000066"/>
                </a:solidFill>
                <a:latin typeface="Arial" panose="020B0604020202020204" pitchFamily="34" charset="0"/>
                <a:ea typeface="方正大黑简体" panose="02000000000000000000" pitchFamily="2" charset="-122"/>
              </a:rPr>
              <a:t>        </a:t>
            </a:r>
            <a:r>
              <a:rPr lang="zh-CN" altLang="en-US" sz="4000" dirty="0">
                <a:solidFill>
                  <a:schemeClr val="bg1"/>
                </a:solidFill>
                <a:latin typeface="Arial" panose="020B0604020202020204" pitchFamily="34" charset="0"/>
                <a:ea typeface="方正大黑简体" panose="02000000000000000000" pitchFamily="2" charset="-122"/>
              </a:rPr>
              <a:t>交通运输动员，是指国家或政治集团为实施战争或应对其他军事危机，组织调动交通运输资源的活动。</a:t>
            </a:r>
          </a:p>
        </p:txBody>
      </p:sp>
      <p:pic>
        <p:nvPicPr>
          <p:cNvPr id="82949" name="Picture 5" descr="公路全线"/>
          <p:cNvPicPr>
            <a:picLocks noChangeAspect="1"/>
          </p:cNvPicPr>
          <p:nvPr/>
        </p:nvPicPr>
        <p:blipFill>
          <a:blip r:embed="rId3"/>
          <a:stretch>
            <a:fillRect/>
          </a:stretch>
        </p:blipFill>
        <p:spPr>
          <a:xfrm>
            <a:off x="5795963" y="1125538"/>
            <a:ext cx="2654300" cy="1731962"/>
          </a:xfrm>
          <a:prstGeom prst="rect">
            <a:avLst/>
          </a:prstGeom>
          <a:noFill/>
          <a:ln w="9525">
            <a:noFill/>
          </a:ln>
        </p:spPr>
      </p:pic>
      <p:pic>
        <p:nvPicPr>
          <p:cNvPr id="82950" name="Picture 4" descr="陆空大机动"/>
          <p:cNvPicPr>
            <a:picLocks noChangeAspect="1"/>
          </p:cNvPicPr>
          <p:nvPr/>
        </p:nvPicPr>
        <p:blipFill>
          <a:blip r:embed="rId4"/>
          <a:stretch>
            <a:fillRect/>
          </a:stretch>
        </p:blipFill>
        <p:spPr>
          <a:xfrm>
            <a:off x="5786438" y="2857500"/>
            <a:ext cx="2714625" cy="307975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p:cNvSpPr>
          <p:nvPr>
            <p:ph type="title"/>
          </p:nvPr>
        </p:nvSpPr>
        <p:spPr/>
        <p:txBody>
          <a:bodyPr vert="horz" wrap="square" lIns="91440" tIns="45720" rIns="91440" bIns="45720" anchor="t" anchorCtr="0"/>
          <a:lstStyle/>
          <a:p>
            <a:pPr eaLnBrk="1" hangingPunct="1"/>
            <a:endParaRPr lang="zh-CN" altLang="zh-CN" dirty="0"/>
          </a:p>
        </p:txBody>
      </p:sp>
      <p:sp>
        <p:nvSpPr>
          <p:cNvPr id="83970" name="Rectangle 3"/>
          <p:cNvSpPr>
            <a:spLocks noGrp="1"/>
          </p:cNvSpPr>
          <p:nvPr>
            <p:ph idx="1"/>
          </p:nvPr>
        </p:nvSpPr>
        <p:spPr/>
        <p:txBody>
          <a:bodyPr vert="horz" wrap="square" lIns="91440" tIns="45720" rIns="91440" bIns="45720" anchor="t" anchorCtr="0"/>
          <a:lstStyle/>
          <a:p>
            <a:pPr eaLnBrk="1" hangingPunct="1"/>
            <a:endParaRPr lang="zh-CN" altLang="zh-CN" dirty="0"/>
          </a:p>
        </p:txBody>
      </p:sp>
      <p:pic>
        <p:nvPicPr>
          <p:cNvPr id="83971" name="Picture 4" descr="马岛战争第一阶段略图完成好copy"/>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A05"/>
          <p:cNvPicPr>
            <a:picLocks noChangeAspect="1"/>
          </p:cNvPicPr>
          <p:nvPr/>
        </p:nvPicPr>
        <p:blipFill>
          <a:blip r:embed="rId2"/>
          <a:stretch>
            <a:fillRect/>
          </a:stretch>
        </p:blipFill>
        <p:spPr>
          <a:xfrm>
            <a:off x="0" y="0"/>
            <a:ext cx="9144000" cy="6858000"/>
          </a:xfrm>
          <a:prstGeom prst="rect">
            <a:avLst/>
          </a:prstGeom>
          <a:noFill/>
          <a:ln w="9525">
            <a:noFill/>
          </a:ln>
          <a:effectLst>
            <a:outerShdw dist="35921" dir="2699999" algn="ctr" rotWithShape="0">
              <a:schemeClr val="bg1"/>
            </a:outerShdw>
          </a:effectLst>
        </p:spPr>
      </p:pic>
      <p:pic>
        <p:nvPicPr>
          <p:cNvPr id="306181" name="Picture 5" descr="遗体交接仪式后美军返回基地"/>
          <p:cNvPicPr>
            <a:picLocks noChangeAspect="1"/>
          </p:cNvPicPr>
          <p:nvPr/>
        </p:nvPicPr>
        <p:blipFill>
          <a:blip r:embed="rId3"/>
          <a:stretch>
            <a:fillRect/>
          </a:stretch>
        </p:blipFill>
        <p:spPr>
          <a:xfrm>
            <a:off x="4370388" y="908050"/>
            <a:ext cx="4773612" cy="2592388"/>
          </a:xfrm>
          <a:prstGeom prst="rect">
            <a:avLst/>
          </a:prstGeom>
          <a:noFill/>
          <a:ln w="9525">
            <a:noFill/>
          </a:ln>
        </p:spPr>
      </p:pic>
      <p:pic>
        <p:nvPicPr>
          <p:cNvPr id="306182" name="Picture 6" descr="高速航行中的企业号核动力航空母舰"/>
          <p:cNvPicPr>
            <a:picLocks noChangeAspect="1"/>
          </p:cNvPicPr>
          <p:nvPr/>
        </p:nvPicPr>
        <p:blipFill>
          <a:blip r:embed="rId4"/>
          <a:stretch>
            <a:fillRect/>
          </a:stretch>
        </p:blipFill>
        <p:spPr>
          <a:xfrm>
            <a:off x="0" y="3500438"/>
            <a:ext cx="4500563" cy="2952750"/>
          </a:xfrm>
          <a:prstGeom prst="rect">
            <a:avLst/>
          </a:prstGeom>
          <a:noFill/>
          <a:ln w="9525">
            <a:noFill/>
          </a:ln>
        </p:spPr>
      </p:pic>
      <p:pic>
        <p:nvPicPr>
          <p:cNvPr id="306186" name="Picture 10" descr="6"/>
          <p:cNvPicPr>
            <a:picLocks noChangeAspect="1"/>
          </p:cNvPicPr>
          <p:nvPr/>
        </p:nvPicPr>
        <p:blipFill>
          <a:blip r:embed="rId5"/>
          <a:stretch>
            <a:fillRect/>
          </a:stretch>
        </p:blipFill>
        <p:spPr>
          <a:xfrm>
            <a:off x="0" y="908050"/>
            <a:ext cx="4468813" cy="2597150"/>
          </a:xfrm>
          <a:prstGeom prst="rect">
            <a:avLst/>
          </a:prstGeom>
          <a:noFill/>
          <a:ln w="9525">
            <a:noFill/>
          </a:ln>
        </p:spPr>
      </p:pic>
      <p:pic>
        <p:nvPicPr>
          <p:cNvPr id="306187" name="Picture 11" descr="美国的快速海运船"/>
          <p:cNvPicPr>
            <a:picLocks noChangeAspect="1"/>
          </p:cNvPicPr>
          <p:nvPr/>
        </p:nvPicPr>
        <p:blipFill>
          <a:blip r:embed="rId6"/>
          <a:stretch>
            <a:fillRect/>
          </a:stretch>
        </p:blipFill>
        <p:spPr>
          <a:xfrm>
            <a:off x="4443413" y="3500438"/>
            <a:ext cx="4679950" cy="2984500"/>
          </a:xfrm>
          <a:prstGeom prst="rect">
            <a:avLst/>
          </a:prstGeom>
          <a:noFill/>
          <a:ln w="9525">
            <a:noFill/>
          </a:ln>
        </p:spPr>
      </p:pic>
      <p:sp>
        <p:nvSpPr>
          <p:cNvPr id="306180" name="Text Box 4"/>
          <p:cNvSpPr txBox="1"/>
          <p:nvPr/>
        </p:nvSpPr>
        <p:spPr>
          <a:xfrm>
            <a:off x="900113" y="2060575"/>
            <a:ext cx="7704137" cy="2289175"/>
          </a:xfrm>
          <a:prstGeom prst="rect">
            <a:avLst/>
          </a:prstGeom>
          <a:solidFill>
            <a:srgbClr val="0000FF">
              <a:alpha val="70195"/>
            </a:srgbClr>
          </a:solidFill>
          <a:ln w="9525">
            <a:noFill/>
          </a:ln>
        </p:spPr>
        <p:txBody>
          <a:bodyPr anchor="t" anchorCtr="0">
            <a:spAutoFit/>
          </a:bodyPr>
          <a:lstStyle/>
          <a:p>
            <a:pPr>
              <a:spcBef>
                <a:spcPct val="50000"/>
              </a:spcBef>
            </a:pPr>
            <a:r>
              <a:rPr lang="en-US" altLang="zh-CN" sz="3600" dirty="0">
                <a:solidFill>
                  <a:srgbClr val="FFFF00"/>
                </a:solidFill>
                <a:latin typeface="方正超粗黑简体" pitchFamily="2" charset="-122"/>
                <a:ea typeface="方正超粗黑简体" pitchFamily="2" charset="-122"/>
              </a:rPr>
              <a:t>        </a:t>
            </a:r>
            <a:r>
              <a:rPr lang="zh-CN" altLang="en-US" sz="3600" dirty="0">
                <a:solidFill>
                  <a:srgbClr val="FFFF00"/>
                </a:solidFill>
                <a:latin typeface="方正超粗黑简体" pitchFamily="2" charset="-122"/>
                <a:ea typeface="方正超粗黑简体" pitchFamily="2" charset="-122"/>
              </a:rPr>
              <a:t>美军征召预备役人员</a:t>
            </a:r>
            <a:r>
              <a:rPr lang="en-US" altLang="zh-CN" sz="3600" dirty="0">
                <a:solidFill>
                  <a:srgbClr val="FFFF00"/>
                </a:solidFill>
                <a:latin typeface="方正超粗黑简体" pitchFamily="2" charset="-122"/>
                <a:ea typeface="方正超粗黑简体" pitchFamily="2" charset="-122"/>
              </a:rPr>
              <a:t>224528 </a:t>
            </a:r>
            <a:r>
              <a:rPr lang="zh-CN" altLang="en-US" sz="3600" dirty="0">
                <a:solidFill>
                  <a:srgbClr val="FFFF00"/>
                </a:solidFill>
                <a:latin typeface="方正超粗黑简体" pitchFamily="2" charset="-122"/>
                <a:ea typeface="方正超粗黑简体" pitchFamily="2" charset="-122"/>
              </a:rPr>
              <a:t>人，征用了国内</a:t>
            </a:r>
            <a:r>
              <a:rPr lang="en-US" altLang="zh-CN" sz="3600" dirty="0">
                <a:solidFill>
                  <a:srgbClr val="FFFF00"/>
                </a:solidFill>
                <a:latin typeface="方正超粗黑简体" pitchFamily="2" charset="-122"/>
                <a:ea typeface="方正超粗黑简体" pitchFamily="2" charset="-122"/>
              </a:rPr>
              <a:t>22</a:t>
            </a:r>
            <a:r>
              <a:rPr lang="zh-CN" altLang="en-US" sz="3600" dirty="0">
                <a:solidFill>
                  <a:srgbClr val="FFFF00"/>
                </a:solidFill>
                <a:latin typeface="方正超粗黑简体" pitchFamily="2" charset="-122"/>
                <a:ea typeface="方正超粗黑简体" pitchFamily="2" charset="-122"/>
              </a:rPr>
              <a:t>家航空公司的</a:t>
            </a:r>
            <a:r>
              <a:rPr lang="en-US" altLang="zh-CN" sz="3600" dirty="0">
                <a:solidFill>
                  <a:srgbClr val="FFFF00"/>
                </a:solidFill>
                <a:latin typeface="方正超粗黑简体" pitchFamily="2" charset="-122"/>
                <a:ea typeface="方正超粗黑简体" pitchFamily="2" charset="-122"/>
              </a:rPr>
              <a:t>47</a:t>
            </a:r>
            <a:r>
              <a:rPr lang="zh-CN" altLang="en-US" sz="3600" dirty="0">
                <a:solidFill>
                  <a:srgbClr val="FFFF00"/>
                </a:solidFill>
                <a:latin typeface="方正超粗黑简体" pitchFamily="2" charset="-122"/>
                <a:ea typeface="方正超粗黑简体" pitchFamily="2" charset="-122"/>
              </a:rPr>
              <a:t>架民航飞机和</a:t>
            </a:r>
            <a:r>
              <a:rPr lang="en-US" altLang="zh-CN" sz="3600" dirty="0">
                <a:solidFill>
                  <a:srgbClr val="FFFF00"/>
                </a:solidFill>
                <a:latin typeface="方正超粗黑简体" pitchFamily="2" charset="-122"/>
                <a:ea typeface="方正超粗黑简体" pitchFamily="2" charset="-122"/>
              </a:rPr>
              <a:t>31</a:t>
            </a:r>
            <a:r>
              <a:rPr lang="zh-CN" altLang="en-US" sz="3600" dirty="0">
                <a:solidFill>
                  <a:srgbClr val="FFFF00"/>
                </a:solidFill>
                <a:latin typeface="方正超粗黑简体" pitchFamily="2" charset="-122"/>
                <a:ea typeface="方正超粗黑简体" pitchFamily="2" charset="-122"/>
              </a:rPr>
              <a:t>架宽体运输机，</a:t>
            </a:r>
            <a:r>
              <a:rPr lang="en-US" altLang="zh-CN" sz="3600" dirty="0">
                <a:solidFill>
                  <a:srgbClr val="FFFF00"/>
                </a:solidFill>
                <a:latin typeface="方正超粗黑简体" pitchFamily="2" charset="-122"/>
                <a:ea typeface="方正超粗黑简体" pitchFamily="2" charset="-122"/>
              </a:rPr>
              <a:t>50</a:t>
            </a:r>
            <a:r>
              <a:rPr lang="zh-CN" altLang="en-US" sz="3600" dirty="0">
                <a:solidFill>
                  <a:srgbClr val="FFFF00"/>
                </a:solidFill>
                <a:latin typeface="方正超粗黑简体" pitchFamily="2" charset="-122"/>
                <a:ea typeface="方正超粗黑简体" pitchFamily="2" charset="-122"/>
              </a:rPr>
              <a:t>艘大型商船和</a:t>
            </a:r>
            <a:r>
              <a:rPr lang="en-US" altLang="zh-CN" sz="3600" dirty="0">
                <a:solidFill>
                  <a:srgbClr val="FFFF00"/>
                </a:solidFill>
                <a:latin typeface="方正超粗黑简体" pitchFamily="2" charset="-122"/>
                <a:ea typeface="方正超粗黑简体" pitchFamily="2" charset="-122"/>
              </a:rPr>
              <a:t>19</a:t>
            </a:r>
            <a:r>
              <a:rPr lang="zh-CN" altLang="en-US" sz="3600" dirty="0">
                <a:solidFill>
                  <a:srgbClr val="FFFF00"/>
                </a:solidFill>
                <a:latin typeface="方正超粗黑简体" pitchFamily="2" charset="-122"/>
                <a:ea typeface="方正超粗黑简体" pitchFamily="2" charset="-122"/>
              </a:rPr>
              <a:t>艘预备役海运船。</a:t>
            </a:r>
          </a:p>
        </p:txBody>
      </p:sp>
      <p:sp>
        <p:nvSpPr>
          <p:cNvPr id="24583" name="Text Box 9"/>
          <p:cNvSpPr txBox="1"/>
          <p:nvPr/>
        </p:nvSpPr>
        <p:spPr>
          <a:xfrm>
            <a:off x="2339975" y="0"/>
            <a:ext cx="4249738" cy="519113"/>
          </a:xfrm>
          <a:prstGeom prst="rect">
            <a:avLst/>
          </a:prstGeom>
          <a:noFill/>
          <a:ln w="9525">
            <a:noFill/>
          </a:ln>
          <a:effectLst>
            <a:outerShdw dist="28398" dir="6993903"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800">
                <a:solidFill>
                  <a:schemeClr val="bg1"/>
                </a:solidFill>
                <a:latin typeface="Times New Roman" panose="02020603050405020304" pitchFamily="18" charset="0"/>
                <a:ea typeface="方正超粗黑简体" pitchFamily="2" charset="-122"/>
              </a:rPr>
              <a:t>伊拉克战争（</a:t>
            </a:r>
            <a:r>
              <a:rPr lang="en-US" altLang="zh-CN" sz="2800">
                <a:solidFill>
                  <a:schemeClr val="bg1"/>
                </a:solidFill>
                <a:latin typeface="Times New Roman" panose="02020603050405020304" pitchFamily="18" charset="0"/>
                <a:ea typeface="方正超粗黑简体" pitchFamily="2" charset="-122"/>
              </a:rPr>
              <a:t>2003</a:t>
            </a:r>
            <a:r>
              <a:rPr lang="zh-CN" altLang="en-US" sz="2800">
                <a:solidFill>
                  <a:schemeClr val="bg1"/>
                </a:solidFill>
                <a:latin typeface="Times New Roman" panose="02020603050405020304" pitchFamily="18" charset="0"/>
                <a:ea typeface="方正超粗黑简体" pitchFamily="2" charset="-122"/>
              </a:rPr>
              <a:t>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6186"/>
                                        </p:tgtEl>
                                        <p:attrNameLst>
                                          <p:attrName>style.visibility</p:attrName>
                                        </p:attrNameLst>
                                      </p:cBhvr>
                                      <p:to>
                                        <p:strVal val="visible"/>
                                      </p:to>
                                    </p:set>
                                    <p:animEffect transition="in" filter="wipe(left)">
                                      <p:cBhvr>
                                        <p:cTn id="7" dur="500"/>
                                        <p:tgtEl>
                                          <p:spTgt spid="30618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6182"/>
                                        </p:tgtEl>
                                        <p:attrNameLst>
                                          <p:attrName>style.visibility</p:attrName>
                                        </p:attrNameLst>
                                      </p:cBhvr>
                                      <p:to>
                                        <p:strVal val="visible"/>
                                      </p:to>
                                    </p:set>
                                    <p:animEffect transition="in" filter="wipe(left)">
                                      <p:cBhvr>
                                        <p:cTn id="11" dur="500"/>
                                        <p:tgtEl>
                                          <p:spTgt spid="30618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6181"/>
                                        </p:tgtEl>
                                        <p:attrNameLst>
                                          <p:attrName>style.visibility</p:attrName>
                                        </p:attrNameLst>
                                      </p:cBhvr>
                                      <p:to>
                                        <p:strVal val="visible"/>
                                      </p:to>
                                    </p:set>
                                    <p:animEffect transition="in" filter="wipe(left)">
                                      <p:cBhvr>
                                        <p:cTn id="15" dur="500"/>
                                        <p:tgtEl>
                                          <p:spTgt spid="30618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06187"/>
                                        </p:tgtEl>
                                        <p:attrNameLst>
                                          <p:attrName>style.visibility</p:attrName>
                                        </p:attrNameLst>
                                      </p:cBhvr>
                                      <p:to>
                                        <p:strVal val="visible"/>
                                      </p:to>
                                    </p:set>
                                    <p:animEffect transition="in" filter="wipe(up)">
                                      <p:cBhvr>
                                        <p:cTn id="19" dur="500"/>
                                        <p:tgtEl>
                                          <p:spTgt spid="30618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6180"/>
                                        </p:tgtEl>
                                        <p:attrNameLst>
                                          <p:attrName>style.visibility</p:attrName>
                                        </p:attrNameLst>
                                      </p:cBhvr>
                                      <p:to>
                                        <p:strVal val="visible"/>
                                      </p:to>
                                    </p:set>
                                    <p:animEffect transition="in" filter="wipe(left)">
                                      <p:cBhvr>
                                        <p:cTn id="23" dur="500"/>
                                        <p:tgtEl>
                                          <p:spTgt spid="306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p:cNvSpPr>
          <p:nvPr>
            <p:ph type="ctrTitle"/>
          </p:nvPr>
        </p:nvSpPr>
        <p:spPr/>
        <p:txBody>
          <a:bodyPr vert="horz" wrap="square" lIns="91440" tIns="45720" rIns="91440" bIns="45720" anchor="ctr" anchorCtr="0"/>
          <a:lstStyle/>
          <a:p>
            <a:pPr eaLnBrk="1" hangingPunct="1">
              <a:buClrTx/>
              <a:buSzTx/>
              <a:buFontTx/>
            </a:pPr>
            <a:r>
              <a:rPr lang="en-US" altLang="zh-CN" dirty="0"/>
              <a:t>G wh k l  l </a:t>
            </a:r>
          </a:p>
        </p:txBody>
      </p:sp>
      <p:sp>
        <p:nvSpPr>
          <p:cNvPr id="84994" name="Rectangle 3"/>
          <p:cNvSpPr>
            <a:spLocks noGrp="1"/>
          </p:cNvSpPr>
          <p:nvPr>
            <p:ph type="subTitle" idx="1"/>
          </p:nvPr>
        </p:nvSpPr>
        <p:spPr/>
        <p:txBody>
          <a:bodyPr vert="horz" wrap="square" lIns="91440" tIns="45720" rIns="91440" bIns="45720" anchor="t" anchorCtr="0"/>
          <a:lstStyle/>
          <a:p>
            <a:pPr eaLnBrk="1" hangingPunct="1">
              <a:buClrTx/>
              <a:buSzTx/>
              <a:buFontTx/>
            </a:pPr>
            <a:endParaRPr lang="zh-CN" altLang="zh-CN" dirty="0">
              <a:latin typeface="+mn-lt"/>
              <a:ea typeface="宋体" panose="02010600030101010101" pitchFamily="2" charset="-122"/>
              <a:cs typeface="+mn-cs"/>
            </a:endParaRPr>
          </a:p>
        </p:txBody>
      </p:sp>
      <p:pic>
        <p:nvPicPr>
          <p:cNvPr id="84995" name="Picture 4" descr="A05"/>
          <p:cNvPicPr>
            <a:picLocks noChangeAspect="1"/>
          </p:cNvPicPr>
          <p:nvPr/>
        </p:nvPicPr>
        <p:blipFill>
          <a:blip r:embed="rId2"/>
          <a:stretch>
            <a:fillRect/>
          </a:stretch>
        </p:blipFill>
        <p:spPr>
          <a:xfrm>
            <a:off x="0" y="0"/>
            <a:ext cx="9144000" cy="6858000"/>
          </a:xfrm>
          <a:prstGeom prst="rect">
            <a:avLst/>
          </a:prstGeom>
          <a:noFill/>
          <a:ln w="9525">
            <a:noFill/>
          </a:ln>
        </p:spPr>
      </p:pic>
      <p:sp>
        <p:nvSpPr>
          <p:cNvPr id="84996" name="Text Box 5"/>
          <p:cNvSpPr txBox="1"/>
          <p:nvPr/>
        </p:nvSpPr>
        <p:spPr>
          <a:xfrm>
            <a:off x="179388" y="6521450"/>
            <a:ext cx="2806700" cy="336550"/>
          </a:xfrm>
          <a:prstGeom prst="rect">
            <a:avLst/>
          </a:prstGeom>
          <a:noFill/>
          <a:ln w="9525">
            <a:noFill/>
          </a:ln>
        </p:spPr>
        <p:txBody>
          <a:bodyPr anchor="t" anchorCtr="0">
            <a:spAutoFit/>
          </a:bodyPr>
          <a:lstStyle/>
          <a:p>
            <a:pPr>
              <a:spcBef>
                <a:spcPct val="50000"/>
              </a:spcBef>
            </a:pPr>
            <a:r>
              <a:rPr lang="zh-CN" altLang="en-US" sz="1600" dirty="0">
                <a:latin typeface="Arial" panose="020B0604020202020204" pitchFamily="34" charset="0"/>
                <a:ea typeface="方正大黑简体" panose="02000000000000000000" pitchFamily="2" charset="-122"/>
              </a:rPr>
              <a:t>二、国防动员的基本领域</a:t>
            </a:r>
          </a:p>
        </p:txBody>
      </p:sp>
      <p:pic>
        <p:nvPicPr>
          <p:cNvPr id="84997" name="Picture 7" descr="A08"/>
          <p:cNvPicPr>
            <a:picLocks noChangeAspect="1"/>
          </p:cNvPicPr>
          <p:nvPr/>
        </p:nvPicPr>
        <p:blipFill>
          <a:blip r:embed="rId3"/>
          <a:stretch>
            <a:fillRect/>
          </a:stretch>
        </p:blipFill>
        <p:spPr>
          <a:xfrm>
            <a:off x="0" y="0"/>
            <a:ext cx="9144000" cy="6858000"/>
          </a:xfrm>
          <a:prstGeom prst="rect">
            <a:avLst/>
          </a:prstGeom>
          <a:noFill/>
          <a:ln w="9525">
            <a:noFill/>
          </a:ln>
        </p:spPr>
      </p:pic>
      <p:sp>
        <p:nvSpPr>
          <p:cNvPr id="84998" name="Text Box 9"/>
          <p:cNvSpPr txBox="1"/>
          <p:nvPr/>
        </p:nvSpPr>
        <p:spPr>
          <a:xfrm>
            <a:off x="2555875" y="0"/>
            <a:ext cx="3925888" cy="608013"/>
          </a:xfrm>
          <a:prstGeom prst="rect">
            <a:avLst/>
          </a:prstGeom>
          <a:noFill/>
          <a:ln w="9525">
            <a:noFill/>
          </a:ln>
          <a:effectLst>
            <a:outerShdw dist="35921" dir="2699999" algn="ctr" rotWithShape="0">
              <a:schemeClr val="tx1"/>
            </a:outerShdw>
          </a:effectLst>
        </p:spPr>
        <p:txBody>
          <a:bodyPr anchor="t" anchorCtr="0">
            <a:spAutoFit/>
          </a:bodyPr>
          <a:lstStyle/>
          <a:p>
            <a:pPr>
              <a:lnSpc>
                <a:spcPct val="120000"/>
              </a:lnSpc>
              <a:spcBef>
                <a:spcPct val="50000"/>
              </a:spcBef>
              <a:buSzTx/>
              <a:buFont typeface="Arial" panose="020B0604020202020204" pitchFamily="34" charset="0"/>
            </a:pPr>
            <a:r>
              <a:rPr lang="zh-CN" altLang="en-US" sz="2800">
                <a:solidFill>
                  <a:srgbClr val="FFFF00"/>
                </a:solidFill>
                <a:latin typeface="方正超粗黑简体" pitchFamily="2" charset="-122"/>
                <a:ea typeface="方正超粗黑简体" pitchFamily="2" charset="-122"/>
              </a:rPr>
              <a:t>国防动员</a:t>
            </a:r>
          </a:p>
        </p:txBody>
      </p:sp>
      <p:sp>
        <p:nvSpPr>
          <p:cNvPr id="87048" name="Rectangle 10"/>
          <p:cNvSpPr>
            <a:spLocks noChangeArrowheads="1"/>
          </p:cNvSpPr>
          <p:nvPr/>
        </p:nvSpPr>
        <p:spPr bwMode="auto">
          <a:xfrm>
            <a:off x="0" y="1486268"/>
            <a:ext cx="9061450" cy="4093428"/>
          </a:xfrm>
          <a:prstGeom prst="rect">
            <a:avLst/>
          </a:prstGeom>
          <a:noFill/>
          <a:ln w="12700">
            <a:noFill/>
            <a:miter lim="800000"/>
          </a:ln>
          <a:effectLst>
            <a:outerShdw dist="35921" dir="2700000" algn="ctr" rotWithShape="0">
              <a:schemeClr val="tx1"/>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600" b="0" i="0" u="none" strike="noStrike" kern="1200" cap="none" spc="0" normalizeH="0" baseline="0" noProof="0" dirty="0">
                <a:ln>
                  <a:noFill/>
                </a:ln>
                <a:solidFill>
                  <a:schemeClr val="bg1"/>
                </a:solidFill>
                <a:effectLst/>
                <a:uLnTx/>
                <a:uFillTx/>
                <a:latin typeface="方正超粗黑简体" pitchFamily="2" charset="-122"/>
                <a:ea typeface="方正超粗黑简体" pitchFamily="2" charset="-122"/>
                <a:cs typeface="+mn-cs"/>
              </a:rPr>
              <a:t>      </a:t>
            </a:r>
            <a:r>
              <a:rPr kumimoji="0" lang="zh-CN" altLang="en-US" sz="3200" b="0" i="0" u="none" strike="noStrike" kern="1200" cap="none" spc="0" normalizeH="0" baseline="0" noProof="0" dirty="0">
                <a:ln>
                  <a:noFill/>
                </a:ln>
                <a:solidFill>
                  <a:srgbClr val="FFFF00"/>
                </a:solidFill>
                <a:effectLst/>
                <a:uLnTx/>
                <a:uFillTx/>
                <a:latin typeface="方正超粗黑简体" pitchFamily="2" charset="-122"/>
                <a:ea typeface="方正超粗黑简体" pitchFamily="2" charset="-122"/>
                <a:cs typeface="+mn-cs"/>
              </a:rPr>
              <a:t>小结</a:t>
            </a:r>
            <a:r>
              <a:rPr kumimoji="0" lang="zh-CN" altLang="en-US" sz="3200" b="0" i="0" u="none" strike="noStrike" kern="1200" cap="none" spc="0" normalizeH="0" baseline="0" noProof="0" dirty="0">
                <a:ln>
                  <a:noFill/>
                </a:ln>
                <a:solidFill>
                  <a:schemeClr val="bg1"/>
                </a:solidFill>
                <a:effectLst/>
                <a:uLnTx/>
                <a:uFillTx/>
                <a:latin typeface="方正超粗黑简体" pitchFamily="2" charset="-122"/>
                <a:ea typeface="方正超粗黑简体" pitchFamily="2" charset="-122"/>
                <a:cs typeface="+mn-cs"/>
              </a:rPr>
              <a:t>： 伴随着动员内容和领域的不断拓展，动员已渗透到社会各个层面，需要全社会的共同参与。                                                                                                                在此次新冠肺炎疫情中，复星国际</a:t>
            </a:r>
            <a:r>
              <a:rPr kumimoji="0" lang="zh-CN" altLang="en-US" sz="3200" b="0" i="0" u="none" strike="noStrike" kern="1200" cap="none" spc="0" normalizeH="0" baseline="0" noProof="0" dirty="0">
                <a:ln>
                  <a:noFill/>
                </a:ln>
                <a:solidFill>
                  <a:schemeClr val="bg1"/>
                </a:solidFill>
                <a:effectLst/>
                <a:uLnTx/>
                <a:uFillTx/>
                <a:latin typeface="方正超粗黑简体" pitchFamily="2" charset="-122"/>
                <a:ea typeface="方正超粗黑简体" pitchFamily="2" charset="-122"/>
                <a:cs typeface="+mn-cs"/>
                <a:sym typeface="+mn-ea"/>
              </a:rPr>
              <a:t>、</a:t>
            </a:r>
            <a:r>
              <a:rPr kumimoji="0" lang="zh-CN" altLang="en-US" sz="3200" b="0" i="0" u="none" strike="noStrike" kern="1200" cap="none" spc="0" normalizeH="0" baseline="0" noProof="0" dirty="0">
                <a:ln>
                  <a:noFill/>
                </a:ln>
                <a:solidFill>
                  <a:schemeClr val="bg1"/>
                </a:solidFill>
                <a:effectLst/>
                <a:uLnTx/>
                <a:uFillTx/>
                <a:latin typeface="方正超粗黑简体" pitchFamily="2" charset="-122"/>
                <a:ea typeface="方正超粗黑简体" pitchFamily="2" charset="-122"/>
                <a:cs typeface="+mn-cs"/>
              </a:rPr>
              <a:t>阿里、腾讯、海尔等更多有全球化资源和能力的企业，救武汉、救其他疫区于水火的行动，让国人对全球化企业有了新认识：</a:t>
            </a:r>
            <a:r>
              <a:rPr kumimoji="0" lang="zh-CN" altLang="en-US" sz="3200" b="0" i="0" u="none" strike="noStrike" kern="1200" cap="none" spc="0" normalizeH="0" baseline="0" noProof="0" dirty="0">
                <a:ln>
                  <a:noFill/>
                </a:ln>
                <a:solidFill>
                  <a:srgbClr val="FFFF00"/>
                </a:solidFill>
                <a:effectLst/>
                <a:uLnTx/>
                <a:uFillTx/>
                <a:latin typeface="方正超粗黑简体" pitchFamily="2" charset="-122"/>
                <a:ea typeface="方正超粗黑简体" pitchFamily="2" charset="-122"/>
                <a:cs typeface="+mn-cs"/>
              </a:rPr>
              <a:t>企业的全球化资源和能力，就是国家的战略资源和能力。</a:t>
            </a:r>
            <a:endParaRPr kumimoji="0" lang="en-US" altLang="zh-CN" sz="3200" b="0" i="0" u="none" strike="noStrike" kern="1200" cap="none" spc="0" normalizeH="0" baseline="0" noProof="0" dirty="0">
              <a:ln>
                <a:noFill/>
              </a:ln>
              <a:solidFill>
                <a:srgbClr val="FFFF00"/>
              </a:solidFill>
              <a:effectLst/>
              <a:uLnTx/>
              <a:uFillTx/>
              <a:latin typeface="方正超粗黑简体" pitchFamily="2" charset="-122"/>
              <a:ea typeface="方正超粗黑简体" pitchFamily="2"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descr="长城"/>
          <p:cNvPicPr>
            <a:picLocks noChangeAspect="1"/>
          </p:cNvPicPr>
          <p:nvPr/>
        </p:nvPicPr>
        <p:blipFill>
          <a:blip r:embed="rId3">
            <a:lum bright="12000" contrast="-17999"/>
          </a:blip>
          <a:srcRect l="9230" t="7686" r="6154" b="7686"/>
          <a:stretch>
            <a:fillRect/>
          </a:stretch>
        </p:blipFill>
        <p:spPr>
          <a:xfrm>
            <a:off x="0" y="0"/>
            <a:ext cx="9144000" cy="6858000"/>
          </a:xfrm>
          <a:prstGeom prst="rect">
            <a:avLst/>
          </a:prstGeom>
          <a:noFill/>
          <a:ln w="9525">
            <a:noFill/>
          </a:ln>
        </p:spPr>
      </p:pic>
      <p:sp>
        <p:nvSpPr>
          <p:cNvPr id="272387" name="Text Box 3"/>
          <p:cNvSpPr txBox="1"/>
          <p:nvPr/>
        </p:nvSpPr>
        <p:spPr>
          <a:xfrm>
            <a:off x="900113" y="1052513"/>
            <a:ext cx="7704137" cy="3908425"/>
          </a:xfrm>
          <a:prstGeom prst="rect">
            <a:avLst/>
          </a:prstGeom>
          <a:noFill/>
          <a:ln w="9525">
            <a:noFill/>
          </a:ln>
          <a:effectLst>
            <a:outerShdw dist="28398" dir="1593903"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4800">
                <a:solidFill>
                  <a:srgbClr val="FFFF00"/>
                </a:solidFill>
                <a:latin typeface="方正超粗黑简体" pitchFamily="2" charset="-122"/>
                <a:ea typeface="方正超粗黑简体" pitchFamily="2" charset="-122"/>
              </a:rPr>
              <a:t>    </a:t>
            </a:r>
            <a:r>
              <a:rPr lang="en-US" altLang="zh-CN" sz="4000">
                <a:solidFill>
                  <a:srgbClr val="FFFF00"/>
                </a:solidFill>
                <a:latin typeface="方正超粗黑简体" pitchFamily="2" charset="-122"/>
                <a:ea typeface="方正超粗黑简体" pitchFamily="2" charset="-122"/>
              </a:rPr>
              <a:t>  </a:t>
            </a:r>
            <a:r>
              <a:rPr lang="zh-CN" altLang="en-US" sz="4000">
                <a:solidFill>
                  <a:srgbClr val="FFFF00"/>
                </a:solidFill>
                <a:latin typeface="方正超粗黑简体" pitchFamily="2" charset="-122"/>
                <a:ea typeface="方正超粗黑简体" pitchFamily="2" charset="-122"/>
              </a:rPr>
              <a:t>用兵之法，无恃其不来，恃吾有以待也；无恃其不攻，恃吾有所不可攻也。</a:t>
            </a:r>
          </a:p>
          <a:p>
            <a:pPr>
              <a:spcBef>
                <a:spcPct val="50000"/>
              </a:spcBef>
              <a:buSzTx/>
              <a:buFont typeface="Arial" panose="020B0604020202020204" pitchFamily="34" charset="0"/>
            </a:pPr>
            <a:r>
              <a:rPr lang="zh-CN" altLang="en-US" sz="4000">
                <a:solidFill>
                  <a:srgbClr val="FFFF00"/>
                </a:solidFill>
                <a:latin typeface="方正超粗黑简体" pitchFamily="2" charset="-122"/>
                <a:ea typeface="方正超粗黑简体" pitchFamily="2" charset="-122"/>
              </a:rPr>
              <a:t>                  </a:t>
            </a:r>
            <a:r>
              <a:rPr lang="en-US" altLang="zh-CN" sz="4000">
                <a:solidFill>
                  <a:srgbClr val="FFFF00"/>
                </a:solidFill>
                <a:latin typeface="Times New Roman" panose="02020603050405020304" pitchFamily="18" charset="0"/>
                <a:ea typeface="方正超粗黑简体" pitchFamily="2" charset="-122"/>
              </a:rPr>
              <a:t>——</a:t>
            </a:r>
            <a:r>
              <a:rPr lang="zh-CN" altLang="en-US" sz="4000">
                <a:solidFill>
                  <a:srgbClr val="FFFF00"/>
                </a:solidFill>
                <a:latin typeface="方正超粗黑简体" pitchFamily="2" charset="-122"/>
                <a:ea typeface="方正超粗黑简体" pitchFamily="2" charset="-122"/>
              </a:rPr>
              <a:t>孙武</a:t>
            </a:r>
          </a:p>
          <a:p>
            <a:pPr>
              <a:spcBef>
                <a:spcPct val="50000"/>
              </a:spcBef>
              <a:buSzTx/>
              <a:buFont typeface="Arial" panose="020B0604020202020204" pitchFamily="34" charset="0"/>
            </a:pPr>
            <a:r>
              <a:rPr lang="zh-CN" altLang="en-US" sz="4000">
                <a:solidFill>
                  <a:srgbClr val="FFFF00"/>
                </a:solidFill>
                <a:latin typeface="方正超粗黑简体" pitchFamily="2" charset="-122"/>
                <a:ea typeface="方正超粗黑简体" pitchFamily="2" charset="-122"/>
              </a:rPr>
              <a:t>提高警惕，保卫祖国 </a:t>
            </a:r>
            <a:r>
              <a:rPr lang="en-US" altLang="zh-CN" sz="4000">
                <a:solidFill>
                  <a:srgbClr val="FFFF00"/>
                </a:solidFill>
                <a:latin typeface="Times New Roman" panose="02020603050405020304" pitchFamily="18" charset="0"/>
                <a:ea typeface="方正超粗黑简体" pitchFamily="2" charset="-122"/>
              </a:rPr>
              <a:t>——</a:t>
            </a:r>
            <a:r>
              <a:rPr lang="zh-CN" altLang="en-US" sz="4000">
                <a:solidFill>
                  <a:srgbClr val="FFFF00"/>
                </a:solidFill>
                <a:latin typeface="Times New Roman" panose="02020603050405020304" pitchFamily="18" charset="0"/>
                <a:ea typeface="方正超粗黑简体" pitchFamily="2" charset="-122"/>
              </a:rPr>
              <a:t>毛泽东</a:t>
            </a:r>
          </a:p>
        </p:txBody>
      </p:sp>
      <p:sp>
        <p:nvSpPr>
          <p:cNvPr id="2" name="文本框 1"/>
          <p:cNvSpPr txBox="1"/>
          <p:nvPr/>
        </p:nvSpPr>
        <p:spPr>
          <a:xfrm>
            <a:off x="2710815" y="490219"/>
            <a:ext cx="5897880" cy="706756"/>
          </a:xfrm>
          <a:prstGeom prst="rect">
            <a:avLst/>
          </a:prstGeom>
          <a:noFill/>
        </p:spPr>
        <p:txBody>
          <a:bodyPr wrap="none">
            <a:spAutoFit/>
          </a:bodyPr>
          <a:lstStyle/>
          <a:p>
            <a:pPr marR="0" defTabSz="914400">
              <a:buClrTx/>
              <a:buSzTx/>
              <a:buFont typeface="Arial" panose="020B0604020202020204" pitchFamily="34" charset="0"/>
              <a:defRPr/>
            </a:pPr>
            <a:r>
              <a:rPr kumimoji="1" lang="en-US" altLang="zh-CN" sz="4000" kern="1200" cap="none" spc="0" normalizeH="0" baseline="0" noProof="0">
                <a:ln>
                  <a:solidFill>
                    <a:srgbClr val="FFFF00"/>
                  </a:solidFill>
                </a:ln>
                <a:solidFill>
                  <a:schemeClr val="bg1"/>
                </a:solidFill>
                <a:latin typeface="楷体_GB2312" pitchFamily="49" charset="-122"/>
                <a:ea typeface="楷体_GB2312" pitchFamily="49" charset="-122"/>
                <a:cs typeface="+mn-cs"/>
                <a:sym typeface="+mn-ea"/>
              </a:rPr>
              <a:t>《</a:t>
            </a:r>
            <a:r>
              <a:rPr kumimoji="1" lang="zh-CN" altLang="en-US" sz="4000" kern="1200" cap="none" spc="0" normalizeH="0" baseline="0" noProof="0">
                <a:ln>
                  <a:solidFill>
                    <a:srgbClr val="FFFF00"/>
                  </a:solidFill>
                </a:ln>
                <a:solidFill>
                  <a:schemeClr val="bg1"/>
                </a:solidFill>
                <a:latin typeface="楷体_GB2312" pitchFamily="49" charset="-122"/>
                <a:ea typeface="楷体_GB2312" pitchFamily="49" charset="-122"/>
                <a:cs typeface="+mn-cs"/>
                <a:sym typeface="+mn-ea"/>
              </a:rPr>
              <a:t>孙子兵法</a:t>
            </a:r>
            <a:r>
              <a:rPr kumimoji="1" lang="en-US" altLang="zh-CN" sz="4000" kern="1200" cap="none" spc="0" normalizeH="0" baseline="0" noProof="0">
                <a:ln>
                  <a:solidFill>
                    <a:srgbClr val="FFFF00"/>
                  </a:solidFill>
                </a:ln>
                <a:solidFill>
                  <a:schemeClr val="bg1"/>
                </a:solidFill>
                <a:latin typeface="方正超粗黑简体"/>
                <a:ea typeface="楷体_GB2312" pitchFamily="49" charset="-122"/>
                <a:cs typeface="+mn-cs"/>
                <a:sym typeface="+mn-ea"/>
              </a:rPr>
              <a:t>·</a:t>
            </a:r>
            <a:r>
              <a:rPr kumimoji="1" lang="zh-CN" altLang="en-US" sz="4000" kern="1200" cap="none" spc="0" normalizeH="0" baseline="0" noProof="0">
                <a:ln>
                  <a:solidFill>
                    <a:srgbClr val="FFFF00"/>
                  </a:solidFill>
                </a:ln>
                <a:solidFill>
                  <a:schemeClr val="bg1"/>
                </a:solidFill>
                <a:latin typeface="楷体_GB2312" pitchFamily="49" charset="-122"/>
                <a:ea typeface="楷体_GB2312" pitchFamily="49" charset="-122"/>
                <a:cs typeface="+mn-cs"/>
                <a:sym typeface="+mn-ea"/>
              </a:rPr>
              <a:t>九变篇</a:t>
            </a:r>
            <a:r>
              <a:rPr kumimoji="1" lang="zh-CN" altLang="en-US" sz="4000" kern="1200" cap="none" spc="0" normalizeH="0" baseline="0" noProof="0">
                <a:ln>
                  <a:solidFill>
                    <a:srgbClr val="FFFF00"/>
                  </a:solidFill>
                </a:ln>
                <a:solidFill>
                  <a:schemeClr val="bg1"/>
                </a:solidFill>
                <a:latin typeface="Times New Roman" panose="02020603050405020304" pitchFamily="18" charset="0"/>
                <a:ea typeface="宋体" panose="02010600030101010101" pitchFamily="2" charset="-122"/>
                <a:cs typeface="+mn-cs"/>
                <a:sym typeface="+mn-ea"/>
              </a:rPr>
              <a:t> </a:t>
            </a:r>
            <a:r>
              <a:rPr kumimoji="1" lang="en-US" altLang="zh-CN" sz="4000" kern="1200" cap="none" spc="0" normalizeH="0" baseline="0" noProof="0">
                <a:ln>
                  <a:solidFill>
                    <a:srgbClr val="FFFF00"/>
                  </a:solidFill>
                </a:ln>
                <a:solidFill>
                  <a:schemeClr val="bg1"/>
                </a:solidFill>
                <a:latin typeface="Times New Roman" panose="02020603050405020304" pitchFamily="18" charset="0"/>
                <a:ea typeface="宋体" panose="02010600030101010101" pitchFamily="2" charset="-122"/>
                <a:cs typeface="+mn-cs"/>
                <a:sym typeface="+mn-ea"/>
              </a:rPr>
              <a:t>》</a:t>
            </a:r>
            <a:r>
              <a:rPr kumimoji="1" lang="zh-CN" altLang="en-US" sz="4000" kern="1200" cap="none" spc="0" normalizeH="0" baseline="0" noProof="0">
                <a:ln>
                  <a:solidFill>
                    <a:srgbClr val="FFFF00"/>
                  </a:solidFill>
                </a:ln>
                <a:solidFill>
                  <a:schemeClr val="bg1"/>
                </a:solidFill>
                <a:latin typeface="Times New Roman" panose="02020603050405020304" pitchFamily="18" charset="0"/>
                <a:ea typeface="宋体" panose="02010600030101010101" pitchFamily="2" charset="-122"/>
                <a:cs typeface="+mn-cs"/>
                <a:sym typeface="+mn-ea"/>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afterEffect">
                                  <p:stCondLst>
                                    <p:cond delay="0"/>
                                  </p:stCondLst>
                                  <p:childTnLst>
                                    <p:set>
                                      <p:cBhvr>
                                        <p:cTn id="6" dur="1" fill="hold">
                                          <p:stCondLst>
                                            <p:cond delay="0"/>
                                          </p:stCondLst>
                                        </p:cTn>
                                        <p:tgtEl>
                                          <p:spTgt spid="272387"/>
                                        </p:tgtEl>
                                        <p:attrNameLst>
                                          <p:attrName>style.visibility</p:attrName>
                                        </p:attrNameLst>
                                      </p:cBhvr>
                                      <p:to>
                                        <p:strVal val="visible"/>
                                      </p:to>
                                    </p:set>
                                    <p:anim calcmode="lin" valueType="num">
                                      <p:cBhvr>
                                        <p:cTn id="7" dur="3000" fill="hold"/>
                                        <p:tgtEl>
                                          <p:spTgt spid="272387"/>
                                        </p:tgtEl>
                                        <p:attrNameLst>
                                          <p:attrName>ppt_x</p:attrName>
                                        </p:attrNameLst>
                                      </p:cBhvr>
                                      <p:tavLst>
                                        <p:tav tm="0">
                                          <p:val>
                                            <p:strVal val="#ppt_x"/>
                                          </p:val>
                                        </p:tav>
                                        <p:tav tm="100000">
                                          <p:val>
                                            <p:strVal val="#ppt_x"/>
                                          </p:val>
                                        </p:tav>
                                      </p:tavLst>
                                    </p:anim>
                                    <p:anim calcmode="lin" valueType="num">
                                      <p:cBhvr>
                                        <p:cTn id="8" dur="3000" fill="hold"/>
                                        <p:tgtEl>
                                          <p:spTgt spid="2723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2" descr="A05"/>
          <p:cNvPicPr>
            <a:picLocks noChangeAspect="1"/>
          </p:cNvPicPr>
          <p:nvPr/>
        </p:nvPicPr>
        <p:blipFill>
          <a:blip r:embed="rId2"/>
          <a:stretch>
            <a:fillRect/>
          </a:stretch>
        </p:blipFill>
        <p:spPr>
          <a:xfrm>
            <a:off x="0" y="0"/>
            <a:ext cx="9144000" cy="6858000"/>
          </a:xfrm>
          <a:prstGeom prst="rect">
            <a:avLst/>
          </a:prstGeom>
          <a:noFill/>
          <a:ln w="9525">
            <a:noFill/>
          </a:ln>
          <a:effectLst>
            <a:outerShdw dist="17961" dir="18900000" algn="ctr" rotWithShape="0">
              <a:srgbClr val="808080"/>
            </a:outerShdw>
          </a:effectLst>
        </p:spPr>
      </p:pic>
      <p:sp>
        <p:nvSpPr>
          <p:cNvPr id="88066" name="TextBox 6"/>
          <p:cNvSpPr txBox="1"/>
          <p:nvPr/>
        </p:nvSpPr>
        <p:spPr>
          <a:xfrm>
            <a:off x="642938" y="1643063"/>
            <a:ext cx="1825625" cy="584200"/>
          </a:xfrm>
          <a:prstGeom prst="rect">
            <a:avLst/>
          </a:prstGeom>
          <a:noFill/>
          <a:ln w="9525">
            <a:noFill/>
          </a:ln>
        </p:spPr>
        <p:txBody>
          <a:bodyPr wrap="none" anchor="t" anchorCtr="0">
            <a:spAutoFit/>
          </a:bodyPr>
          <a:lstStyle/>
          <a:p>
            <a:pPr algn="ctr"/>
            <a:r>
              <a:rPr lang="zh-CN" altLang="en-US" sz="3200" dirty="0">
                <a:solidFill>
                  <a:schemeClr val="bg1"/>
                </a:solidFill>
                <a:latin typeface="Arial" panose="020B0604020202020204" pitchFamily="34" charset="0"/>
                <a:ea typeface="方正超粗黑简体" pitchFamily="2" charset="-122"/>
              </a:rPr>
              <a:t>思考题：</a:t>
            </a:r>
            <a:endParaRPr lang="en-US" altLang="zh-CN" sz="3200" dirty="0">
              <a:solidFill>
                <a:schemeClr val="bg1"/>
              </a:solidFill>
              <a:latin typeface="Arial" panose="020B0604020202020204" pitchFamily="34" charset="0"/>
              <a:ea typeface="方正超粗黑简体" pitchFamily="2" charset="-122"/>
            </a:endParaRPr>
          </a:p>
        </p:txBody>
      </p:sp>
      <p:sp>
        <p:nvSpPr>
          <p:cNvPr id="88067" name="TextBox 7"/>
          <p:cNvSpPr txBox="1"/>
          <p:nvPr/>
        </p:nvSpPr>
        <p:spPr>
          <a:xfrm>
            <a:off x="500063" y="2428875"/>
            <a:ext cx="3616325" cy="523875"/>
          </a:xfrm>
          <a:prstGeom prst="rect">
            <a:avLst/>
          </a:prstGeom>
          <a:noFill/>
          <a:ln w="9525">
            <a:noFill/>
          </a:ln>
        </p:spPr>
        <p:txBody>
          <a:bodyPr wrap="none" anchor="t" anchorCtr="0">
            <a:spAutoFit/>
          </a:bodyPr>
          <a:lstStyle/>
          <a:p>
            <a:pPr algn="ctr"/>
            <a:r>
              <a:rPr lang="en-US" altLang="zh-CN" sz="2800" dirty="0">
                <a:solidFill>
                  <a:schemeClr val="bg1"/>
                </a:solidFill>
                <a:latin typeface="Arial" panose="020B0604020202020204" pitchFamily="34" charset="0"/>
                <a:ea typeface="方正超粗黑简体" pitchFamily="2" charset="-122"/>
              </a:rPr>
              <a:t>1</a:t>
            </a:r>
            <a:r>
              <a:rPr lang="zh-CN" altLang="en-US" sz="2800" dirty="0">
                <a:solidFill>
                  <a:schemeClr val="bg1"/>
                </a:solidFill>
                <a:latin typeface="Arial" panose="020B0604020202020204" pitchFamily="34" charset="0"/>
                <a:ea typeface="方正超粗黑简体" pitchFamily="2" charset="-122"/>
              </a:rPr>
              <a:t>、什么是国防动员？</a:t>
            </a:r>
          </a:p>
        </p:txBody>
      </p:sp>
      <p:sp>
        <p:nvSpPr>
          <p:cNvPr id="88068" name="TextBox 8"/>
          <p:cNvSpPr txBox="1"/>
          <p:nvPr/>
        </p:nvSpPr>
        <p:spPr>
          <a:xfrm>
            <a:off x="571500" y="3357563"/>
            <a:ext cx="5770563" cy="523875"/>
          </a:xfrm>
          <a:prstGeom prst="rect">
            <a:avLst/>
          </a:prstGeom>
          <a:noFill/>
          <a:ln w="9525">
            <a:noFill/>
          </a:ln>
        </p:spPr>
        <p:txBody>
          <a:bodyPr wrap="none" anchor="t" anchorCtr="0">
            <a:spAutoFit/>
          </a:bodyPr>
          <a:lstStyle/>
          <a:p>
            <a:pPr algn="ctr"/>
            <a:r>
              <a:rPr lang="en-US" altLang="zh-CN" sz="2800" dirty="0">
                <a:solidFill>
                  <a:schemeClr val="bg1"/>
                </a:solidFill>
                <a:latin typeface="Arial" panose="020B0604020202020204" pitchFamily="34" charset="0"/>
                <a:ea typeface="方正超粗黑简体" pitchFamily="2" charset="-122"/>
              </a:rPr>
              <a:t>2</a:t>
            </a:r>
            <a:r>
              <a:rPr lang="zh-CN" altLang="en-US" sz="2800" dirty="0">
                <a:solidFill>
                  <a:schemeClr val="bg1"/>
                </a:solidFill>
                <a:latin typeface="Arial" panose="020B0604020202020204" pitchFamily="34" charset="0"/>
                <a:ea typeface="方正超粗黑简体" pitchFamily="2" charset="-122"/>
              </a:rPr>
              <a:t>、国防动员的基本内容包括哪些？</a:t>
            </a:r>
          </a:p>
        </p:txBody>
      </p:sp>
      <p:sp>
        <p:nvSpPr>
          <p:cNvPr id="88069" name="TextBox 9"/>
          <p:cNvSpPr txBox="1"/>
          <p:nvPr/>
        </p:nvSpPr>
        <p:spPr>
          <a:xfrm>
            <a:off x="500063" y="4429125"/>
            <a:ext cx="8285162" cy="523875"/>
          </a:xfrm>
          <a:prstGeom prst="rect">
            <a:avLst/>
          </a:prstGeom>
          <a:noFill/>
          <a:ln w="9525">
            <a:noFill/>
          </a:ln>
        </p:spPr>
        <p:txBody>
          <a:bodyPr wrap="none" anchor="t" anchorCtr="0">
            <a:spAutoFit/>
          </a:bodyPr>
          <a:lstStyle/>
          <a:p>
            <a:pPr algn="ctr"/>
            <a:r>
              <a:rPr lang="en-US" altLang="zh-CN" sz="2800" dirty="0">
                <a:solidFill>
                  <a:schemeClr val="bg1"/>
                </a:solidFill>
                <a:latin typeface="Arial" panose="020B0604020202020204" pitchFamily="34" charset="0"/>
                <a:ea typeface="方正超粗黑简体" pitchFamily="2" charset="-122"/>
              </a:rPr>
              <a:t>3</a:t>
            </a:r>
            <a:r>
              <a:rPr lang="zh-CN" altLang="en-US" sz="2800" dirty="0">
                <a:solidFill>
                  <a:schemeClr val="bg1"/>
                </a:solidFill>
                <a:latin typeface="Arial" panose="020B0604020202020204" pitchFamily="34" charset="0"/>
                <a:ea typeface="方正超粗黑简体" pitchFamily="2" charset="-122"/>
              </a:rPr>
              <a:t>、谈谈信息化条件下国防动员的特点及发展趋势。</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内容占位符 2"/>
          <p:cNvSpPr>
            <a:spLocks noGrp="1"/>
          </p:cNvSpPr>
          <p:nvPr>
            <p:ph idx="1"/>
          </p:nvPr>
        </p:nvSpPr>
        <p:spPr>
          <a:xfrm>
            <a:off x="428625" y="500063"/>
            <a:ext cx="8229600" cy="4525962"/>
          </a:xfrm>
        </p:spPr>
        <p:txBody>
          <a:bodyPr vert="horz" wrap="square" lIns="91440" tIns="45720" rIns="91440" bIns="45720" anchor="t" anchorCtr="0"/>
          <a:lstStyle/>
          <a:p>
            <a:r>
              <a:rPr lang="zh-CN" altLang="en-US" dirty="0"/>
              <a:t>     “动员”一词最早见于</a:t>
            </a:r>
            <a:r>
              <a:rPr lang="en-US" altLang="zh-CN" dirty="0"/>
              <a:t>1793</a:t>
            </a:r>
            <a:r>
              <a:rPr lang="zh-CN" altLang="en-US" dirty="0"/>
              <a:t>年法国的</a:t>
            </a:r>
            <a:r>
              <a:rPr lang="en-US" altLang="zh-CN" dirty="0"/>
              <a:t>《</a:t>
            </a:r>
            <a:r>
              <a:rPr lang="zh-CN" altLang="en-US" dirty="0"/>
              <a:t>全民总动员法</a:t>
            </a:r>
            <a:r>
              <a:rPr lang="en-US" altLang="zh-CN" dirty="0"/>
              <a:t>》</a:t>
            </a:r>
            <a:r>
              <a:rPr lang="zh-CN" altLang="en-US" dirty="0"/>
              <a:t>，后被翻译成英文：</a:t>
            </a:r>
            <a:r>
              <a:rPr lang="en-US" altLang="zh-CN" dirty="0"/>
              <a:t>mobilization</a:t>
            </a:r>
            <a:r>
              <a:rPr lang="zh-CN" altLang="en-US" dirty="0"/>
              <a:t>，本意是集合，调动，准备作战。</a:t>
            </a:r>
            <a:endParaRPr lang="en-US" altLang="zh-CN" dirty="0"/>
          </a:p>
          <a:p>
            <a:r>
              <a:rPr lang="zh-CN" altLang="en-US" dirty="0"/>
              <a:t>     日本人儿玉源太郎首先将“</a:t>
            </a:r>
            <a:r>
              <a:rPr lang="en-US" altLang="zh-CN" dirty="0"/>
              <a:t>mobilization</a:t>
            </a:r>
            <a:r>
              <a:rPr lang="zh-CN" altLang="en-US" dirty="0"/>
              <a:t>”翻译成“动员”：动是发动，调动，调集；员是有定数的人或物，合起来就是调动人员和物力。</a:t>
            </a:r>
            <a:endParaRPr lang="en-US" altLang="zh-CN" dirty="0"/>
          </a:p>
          <a:p>
            <a:r>
              <a:rPr lang="zh-CN" altLang="en-US" dirty="0"/>
              <a:t>     动员的原始意义就是指调集人力物力用于战争，而且重点是指动员军队。</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A05"/>
          <p:cNvPicPr>
            <a:picLocks noChangeAspect="1"/>
          </p:cNvPicPr>
          <p:nvPr/>
        </p:nvPicPr>
        <p:blipFill>
          <a:blip r:embed="rId2"/>
          <a:stretch>
            <a:fillRect/>
          </a:stretch>
        </p:blipFill>
        <p:spPr>
          <a:xfrm>
            <a:off x="0" y="0"/>
            <a:ext cx="9144000" cy="6858000"/>
          </a:xfrm>
          <a:prstGeom prst="rect">
            <a:avLst/>
          </a:prstGeom>
          <a:noFill/>
          <a:ln w="9525">
            <a:noFill/>
          </a:ln>
        </p:spPr>
      </p:pic>
      <p:pic>
        <p:nvPicPr>
          <p:cNvPr id="26626" name="Picture 4" descr="200452863240"/>
          <p:cNvPicPr>
            <a:picLocks noChangeAspect="1"/>
          </p:cNvPicPr>
          <p:nvPr/>
        </p:nvPicPr>
        <p:blipFill>
          <a:blip r:embed="rId3"/>
          <a:stretch>
            <a:fillRect/>
          </a:stretch>
        </p:blipFill>
        <p:spPr>
          <a:xfrm>
            <a:off x="250825" y="908050"/>
            <a:ext cx="2160588" cy="1779588"/>
          </a:xfrm>
          <a:prstGeom prst="rect">
            <a:avLst/>
          </a:prstGeom>
          <a:noFill/>
          <a:ln w="9525">
            <a:noFill/>
          </a:ln>
        </p:spPr>
      </p:pic>
      <p:pic>
        <p:nvPicPr>
          <p:cNvPr id="26627" name="Picture 5" descr="018-spits-2"/>
          <p:cNvPicPr>
            <a:picLocks noChangeAspect="1"/>
          </p:cNvPicPr>
          <p:nvPr/>
        </p:nvPicPr>
        <p:blipFill>
          <a:blip r:embed="rId4"/>
          <a:stretch>
            <a:fillRect/>
          </a:stretch>
        </p:blipFill>
        <p:spPr>
          <a:xfrm>
            <a:off x="6227763" y="4581525"/>
            <a:ext cx="2663825" cy="1874838"/>
          </a:xfrm>
          <a:prstGeom prst="rect">
            <a:avLst/>
          </a:prstGeom>
          <a:noFill/>
          <a:ln w="9525">
            <a:noFill/>
          </a:ln>
        </p:spPr>
      </p:pic>
      <p:pic>
        <p:nvPicPr>
          <p:cNvPr id="26628" name="Picture 6" descr="自由领导人民(油画)"/>
          <p:cNvPicPr>
            <a:picLocks noChangeAspect="1"/>
          </p:cNvPicPr>
          <p:nvPr/>
        </p:nvPicPr>
        <p:blipFill>
          <a:blip r:embed="rId5"/>
          <a:stretch>
            <a:fillRect/>
          </a:stretch>
        </p:blipFill>
        <p:spPr>
          <a:xfrm>
            <a:off x="1979613" y="2276475"/>
            <a:ext cx="2663825" cy="2000250"/>
          </a:xfrm>
          <a:prstGeom prst="rect">
            <a:avLst/>
          </a:prstGeom>
          <a:noFill/>
          <a:ln w="9525">
            <a:noFill/>
          </a:ln>
        </p:spPr>
      </p:pic>
      <p:pic>
        <p:nvPicPr>
          <p:cNvPr id="26629" name="Picture 7" descr="英国野战火炮总装车间（维克斯公司）"/>
          <p:cNvPicPr>
            <a:picLocks noChangeAspect="1"/>
          </p:cNvPicPr>
          <p:nvPr/>
        </p:nvPicPr>
        <p:blipFill>
          <a:blip r:embed="rId6"/>
          <a:stretch>
            <a:fillRect/>
          </a:stretch>
        </p:blipFill>
        <p:spPr>
          <a:xfrm>
            <a:off x="4211638" y="3573463"/>
            <a:ext cx="2395537" cy="1771650"/>
          </a:xfrm>
          <a:prstGeom prst="rect">
            <a:avLst/>
          </a:prstGeom>
          <a:noFill/>
          <a:ln w="9525">
            <a:noFill/>
          </a:ln>
        </p:spPr>
      </p:pic>
      <p:graphicFrame>
        <p:nvGraphicFramePr>
          <p:cNvPr id="26630" name="Object 8"/>
          <p:cNvGraphicFramePr/>
          <p:nvPr/>
        </p:nvGraphicFramePr>
        <p:xfrm>
          <a:off x="6443663" y="981075"/>
          <a:ext cx="2376487" cy="1746250"/>
        </p:xfrm>
        <a:graphic>
          <a:graphicData uri="http://schemas.openxmlformats.org/presentationml/2006/ole">
            <mc:AlternateContent xmlns:mc="http://schemas.openxmlformats.org/markup-compatibility/2006">
              <mc:Choice xmlns:v="urn:schemas-microsoft-com:vml" Requires="v">
                <p:oleObj r:id="rId7" imgW="9715500" imgH="7137400" progId="Photoshop.Image.7">
                  <p:embed/>
                </p:oleObj>
              </mc:Choice>
              <mc:Fallback>
                <p:oleObj r:id="rId7" imgW="9715500" imgH="7137400" progId="Photoshop.Image.7">
                  <p:embed/>
                  <p:pic>
                    <p:nvPicPr>
                      <p:cNvPr id="0" name="图片 3076"/>
                      <p:cNvPicPr/>
                      <p:nvPr/>
                    </p:nvPicPr>
                    <p:blipFill>
                      <a:blip r:embed="rId8"/>
                      <a:stretch>
                        <a:fillRect/>
                      </a:stretch>
                    </p:blipFill>
                    <p:spPr>
                      <a:xfrm>
                        <a:off x="6443663" y="981075"/>
                        <a:ext cx="2376487" cy="1746250"/>
                      </a:xfrm>
                      <a:prstGeom prst="rect">
                        <a:avLst/>
                      </a:prstGeom>
                      <a:noFill/>
                      <a:ln w="38100">
                        <a:noFill/>
                        <a:miter/>
                      </a:ln>
                    </p:spPr>
                  </p:pic>
                </p:oleObj>
              </mc:Fallback>
            </mc:AlternateContent>
          </a:graphicData>
        </a:graphic>
      </p:graphicFrame>
      <p:pic>
        <p:nvPicPr>
          <p:cNvPr id="26631" name="Picture 9"/>
          <p:cNvPicPr>
            <a:picLocks noChangeAspect="1"/>
          </p:cNvPicPr>
          <p:nvPr/>
        </p:nvPicPr>
        <p:blipFill>
          <a:blip r:embed="rId9"/>
          <a:stretch>
            <a:fillRect/>
          </a:stretch>
        </p:blipFill>
        <p:spPr>
          <a:xfrm>
            <a:off x="179388" y="4664075"/>
            <a:ext cx="2663825" cy="1717675"/>
          </a:xfrm>
          <a:prstGeom prst="rect">
            <a:avLst/>
          </a:prstGeom>
          <a:noFill/>
          <a:ln w="9525">
            <a:noFill/>
          </a:ln>
        </p:spPr>
      </p:pic>
      <p:sp>
        <p:nvSpPr>
          <p:cNvPr id="26632" name="Rectangle 11"/>
          <p:cNvSpPr/>
          <p:nvPr/>
        </p:nvSpPr>
        <p:spPr>
          <a:xfrm>
            <a:off x="-136525" y="1044575"/>
            <a:ext cx="9144000" cy="5616575"/>
          </a:xfrm>
          <a:prstGeom prst="rect">
            <a:avLst/>
          </a:prstGeom>
          <a:solidFill>
            <a:srgbClr val="0000FF">
              <a:alpha val="70979"/>
            </a:srgbClr>
          </a:solidFill>
          <a:ln w="12700">
            <a:noFill/>
          </a:ln>
        </p:spPr>
        <p:txBody>
          <a:bodyPr wrap="none" anchor="ctr" anchorCtr="0"/>
          <a:lstStyle/>
          <a:p>
            <a:pPr algn="ctr"/>
            <a:endParaRPr lang="zh-CN" altLang="en-US" dirty="0">
              <a:latin typeface="Arial" panose="020B0604020202020204" pitchFamily="34" charset="0"/>
              <a:ea typeface="方正超粗黑简体" pitchFamily="2" charset="-122"/>
            </a:endParaRPr>
          </a:p>
        </p:txBody>
      </p:sp>
      <p:sp>
        <p:nvSpPr>
          <p:cNvPr id="239628" name="Text Box 12"/>
          <p:cNvSpPr txBox="1"/>
          <p:nvPr/>
        </p:nvSpPr>
        <p:spPr>
          <a:xfrm>
            <a:off x="179388" y="981075"/>
            <a:ext cx="8424862" cy="2430463"/>
          </a:xfrm>
          <a:prstGeom prst="rect">
            <a:avLst/>
          </a:prstGeom>
          <a:noFill/>
          <a:ln w="9525">
            <a:noFill/>
          </a:ln>
          <a:effectLst>
            <a:outerShdw dist="35921" dir="2699999" algn="ctr" rotWithShape="0">
              <a:schemeClr val="tx1"/>
            </a:outerShdw>
          </a:effectLst>
        </p:spPr>
        <p:txBody>
          <a:bodyPr anchor="t" anchorCtr="0">
            <a:spAutoFit/>
          </a:bodyPr>
          <a:lstStyle/>
          <a:p>
            <a:pPr>
              <a:spcBef>
                <a:spcPct val="50000"/>
              </a:spcBef>
              <a:buSzTx/>
              <a:buFont typeface="Arial" panose="020B0604020202020204" pitchFamily="34" charset="0"/>
            </a:pPr>
            <a:r>
              <a:rPr lang="en-US" altLang="zh-CN" sz="4000">
                <a:solidFill>
                  <a:srgbClr val="FFFF00"/>
                </a:solidFill>
                <a:latin typeface="方正超粗黑简体" pitchFamily="2" charset="-122"/>
                <a:ea typeface="方正超粗黑简体" pitchFamily="2" charset="-122"/>
              </a:rPr>
              <a:t>       </a:t>
            </a:r>
            <a:r>
              <a:rPr lang="zh-CN" altLang="en-US" sz="3600">
                <a:solidFill>
                  <a:srgbClr val="FFFF00"/>
                </a:solidFill>
                <a:latin typeface="方正超粗黑简体" pitchFamily="2" charset="-122"/>
                <a:ea typeface="方正超粗黑简体" pitchFamily="2" charset="-122"/>
              </a:rPr>
              <a:t>国防动员是指国家为应对紧急突发事件、准备战争和实施战争，在相应的范围内，由平时状态转入战时状态所采取的统一调动人力、物力和财力的紧急措施。</a:t>
            </a:r>
            <a:r>
              <a:rPr lang="zh-CN" altLang="en-US" sz="4000">
                <a:solidFill>
                  <a:srgbClr val="FFFF00"/>
                </a:solidFill>
                <a:latin typeface="方正超粗黑简体" pitchFamily="2" charset="-122"/>
                <a:ea typeface="方正超粗黑简体" pitchFamily="2" charset="-122"/>
              </a:rPr>
              <a:t> </a:t>
            </a:r>
          </a:p>
        </p:txBody>
      </p:sp>
      <p:sp>
        <p:nvSpPr>
          <p:cNvPr id="26634" name="Text Box 13"/>
          <p:cNvSpPr txBox="1"/>
          <p:nvPr/>
        </p:nvSpPr>
        <p:spPr>
          <a:xfrm>
            <a:off x="3132138" y="0"/>
            <a:ext cx="3382962" cy="519113"/>
          </a:xfrm>
          <a:prstGeom prst="rect">
            <a:avLst/>
          </a:prstGeom>
          <a:noFill/>
          <a:ln w="9525">
            <a:noFill/>
          </a:ln>
          <a:effectLst>
            <a:outerShdw dist="45791" dir="3378595" algn="ctr" rotWithShape="0">
              <a:schemeClr val="tx1"/>
            </a:outerShdw>
          </a:effectLst>
        </p:spPr>
        <p:txBody>
          <a:bodyPr anchor="t" anchorCtr="0">
            <a:spAutoFit/>
          </a:bodyPr>
          <a:lstStyle/>
          <a:p>
            <a:pPr>
              <a:spcBef>
                <a:spcPct val="50000"/>
              </a:spcBef>
              <a:buSzTx/>
              <a:buFont typeface="Arial" panose="020B0604020202020204" pitchFamily="34" charset="0"/>
            </a:pPr>
            <a:r>
              <a:rPr lang="zh-CN" altLang="en-US" sz="2800">
                <a:solidFill>
                  <a:schemeClr val="bg1"/>
                </a:solidFill>
                <a:latin typeface="Arial" panose="020B0604020202020204" pitchFamily="34" charset="0"/>
                <a:ea typeface="方正超粗黑简体" pitchFamily="2" charset="-122"/>
              </a:rPr>
              <a:t>国防动员的定义</a:t>
            </a:r>
          </a:p>
        </p:txBody>
      </p:sp>
      <p:pic>
        <p:nvPicPr>
          <p:cNvPr id="26635" name="图片 4" descr="7e17f23105c646c8b53724d1581cda00"/>
          <p:cNvPicPr>
            <a:picLocks noChangeAspect="1"/>
          </p:cNvPicPr>
          <p:nvPr/>
        </p:nvPicPr>
        <p:blipFill>
          <a:blip r:embed="rId10"/>
          <a:stretch>
            <a:fillRect/>
          </a:stretch>
        </p:blipFill>
        <p:spPr>
          <a:xfrm>
            <a:off x="-152400" y="4448175"/>
            <a:ext cx="3429000" cy="1933575"/>
          </a:xfrm>
          <a:prstGeom prst="rect">
            <a:avLst/>
          </a:prstGeom>
          <a:noFill/>
          <a:ln w="9525">
            <a:noFill/>
          </a:ln>
        </p:spPr>
      </p:pic>
      <p:pic>
        <p:nvPicPr>
          <p:cNvPr id="26636" name="图片 5" descr="wKgAC14uDT-AVGwyAAAAAAAAAAA507.616x324"/>
          <p:cNvPicPr>
            <a:picLocks noChangeAspect="1"/>
          </p:cNvPicPr>
          <p:nvPr/>
        </p:nvPicPr>
        <p:blipFill>
          <a:blip r:embed="rId11"/>
          <a:stretch>
            <a:fillRect/>
          </a:stretch>
        </p:blipFill>
        <p:spPr>
          <a:xfrm>
            <a:off x="3276600" y="3411538"/>
            <a:ext cx="5867400" cy="3086100"/>
          </a:xfrm>
          <a:prstGeom prst="rect">
            <a:avLst/>
          </a:prstGeom>
          <a:noFill/>
          <a:ln w="9525">
            <a:noFill/>
          </a:ln>
        </p:spPr>
      </p:pic>
      <p:sp>
        <p:nvSpPr>
          <p:cNvPr id="26637" name="文本框 1"/>
          <p:cNvSpPr txBox="1"/>
          <p:nvPr/>
        </p:nvSpPr>
        <p:spPr>
          <a:xfrm>
            <a:off x="-95250" y="3411538"/>
            <a:ext cx="3314700" cy="584200"/>
          </a:xfrm>
          <a:prstGeom prst="rect">
            <a:avLst/>
          </a:prstGeom>
          <a:noFill/>
          <a:ln w="9525">
            <a:noFill/>
          </a:ln>
        </p:spPr>
        <p:txBody>
          <a:bodyPr wrap="none" anchor="t" anchorCtr="0">
            <a:spAutoFit/>
          </a:bodyPr>
          <a:lstStyle/>
          <a:p>
            <a:r>
              <a:rPr lang="en-US" altLang="zh-CN" sz="3200" dirty="0">
                <a:solidFill>
                  <a:srgbClr val="FFC000"/>
                </a:solidFill>
                <a:latin typeface="华文新魏" panose="02010800040101010101" pitchFamily="2" charset="-122"/>
                <a:ea typeface="华文新魏" panose="02010800040101010101" pitchFamily="2" charset="-122"/>
              </a:rPr>
              <a:t>(</a:t>
            </a:r>
            <a:r>
              <a:rPr lang="zh-CN" altLang="en-US" sz="3200" dirty="0">
                <a:solidFill>
                  <a:srgbClr val="FFC000"/>
                </a:solidFill>
                <a:latin typeface="华文新魏" panose="02010800040101010101" pitchFamily="2" charset="-122"/>
                <a:ea typeface="华文新魏" panose="02010800040101010101" pitchFamily="2" charset="-122"/>
              </a:rPr>
              <a:t>火神山、雷神山</a:t>
            </a:r>
            <a:r>
              <a:rPr lang="en-US" altLang="zh-CN" sz="3200" dirty="0">
                <a:solidFill>
                  <a:srgbClr val="FFC000"/>
                </a:solidFill>
                <a:latin typeface="华文新魏" panose="02010800040101010101" pitchFamily="2" charset="-122"/>
                <a:ea typeface="华文新魏" panose="02010800040101010101" pitchFamily="2" charset="-122"/>
              </a:rPr>
              <a:t>)</a:t>
            </a:r>
          </a:p>
        </p:txBody>
      </p:sp>
      <p:pic>
        <p:nvPicPr>
          <p:cNvPr id="26638" name="图片 2" descr="f636afc379310a5586c411adeb042caf8326104a"/>
          <p:cNvPicPr>
            <a:picLocks noChangeAspect="1"/>
          </p:cNvPicPr>
          <p:nvPr/>
        </p:nvPicPr>
        <p:blipFill>
          <a:blip r:embed="rId12"/>
          <a:stretch>
            <a:fillRect/>
          </a:stretch>
        </p:blipFill>
        <p:spPr>
          <a:xfrm>
            <a:off x="-136525" y="4040188"/>
            <a:ext cx="3810000" cy="25336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9628"/>
                                        </p:tgtEl>
                                        <p:attrNameLst>
                                          <p:attrName>style.visibility</p:attrName>
                                        </p:attrNameLst>
                                      </p:cBhvr>
                                      <p:to>
                                        <p:strVal val="visible"/>
                                      </p:to>
                                    </p:set>
                                    <p:animEffect transition="in" filter="wipe(left)">
                                      <p:cBhvr>
                                        <p:cTn id="7" dur="500"/>
                                        <p:tgtEl>
                                          <p:spTgt spid="239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内容占位符 2"/>
          <p:cNvSpPr>
            <a:spLocks noGrp="1"/>
          </p:cNvSpPr>
          <p:nvPr>
            <p:ph idx="1"/>
          </p:nvPr>
        </p:nvSpPr>
        <p:spPr>
          <a:xfrm>
            <a:off x="-39687" y="274638"/>
            <a:ext cx="9221787" cy="4800600"/>
          </a:xfrm>
        </p:spPr>
        <p:txBody>
          <a:bodyPr vert="horz" wrap="square" lIns="91440" tIns="45720" rIns="91440" bIns="45720" anchor="t" anchorCtr="0"/>
          <a:lstStyle/>
          <a:p>
            <a:r>
              <a:rPr lang="en-US" altLang="zh-CN" sz="2400" dirty="0"/>
              <a:t>     </a:t>
            </a:r>
            <a:r>
              <a:rPr lang="zh-CN" altLang="en-US" sz="2400" dirty="0"/>
              <a:t>其实一直以来有个问题那是西方困扰的，西方连苏联都给围堵垮了，为何围堵我国，反而使得我国越是围堵越是强大呢！</a:t>
            </a:r>
          </a:p>
          <a:p>
            <a:r>
              <a:rPr lang="zh-CN" altLang="en-US" sz="2400" dirty="0"/>
              <a:t>     对此几十年来，西方一直在寻找答案，一直没有找到。但是这次的疫情，西方开始彻底的醒悟了。在这次疫情面前，西方清楚的看到，中国政府和人民的团结，中国政府一声令下，整个中国14亿人一夜之间就待在家里，而且政府让怎么干就怎么干，整个的调动能力配合能力简直到了极点。</a:t>
            </a:r>
          </a:p>
          <a:p>
            <a:r>
              <a:rPr lang="zh-CN" altLang="en-US" sz="2400" dirty="0"/>
              <a:t>欧美各国疫情防控的现状与中国新型举国体制的抗疫成就形成了鲜明对比，对于此，西方那是彻底明白，为何中国那是西方无法撼动的。</a:t>
            </a:r>
          </a:p>
          <a:p>
            <a:r>
              <a:rPr lang="zh-CN" altLang="en-US" sz="2800" dirty="0">
                <a:solidFill>
                  <a:srgbClr val="C00000"/>
                </a:solidFill>
              </a:rPr>
              <a:t>中华民族崛起建立在新型举国体制基础之上：</a:t>
            </a:r>
            <a:endParaRPr lang="en-US" altLang="zh-CN" sz="2800" dirty="0">
              <a:solidFill>
                <a:srgbClr val="C00000"/>
              </a:solidFill>
            </a:endParaRPr>
          </a:p>
          <a:p>
            <a:r>
              <a:rPr lang="zh-CN" altLang="en-US" sz="2800" dirty="0">
                <a:solidFill>
                  <a:srgbClr val="C00000"/>
                </a:solidFill>
              </a:rPr>
              <a:t>共产党的领导下：有机融合（政府</a:t>
            </a:r>
            <a:r>
              <a:rPr lang="en-US" altLang="zh-CN" sz="2800" dirty="0">
                <a:solidFill>
                  <a:srgbClr val="C00000"/>
                </a:solidFill>
              </a:rPr>
              <a:t>+</a:t>
            </a:r>
            <a:r>
              <a:rPr lang="zh-CN" altLang="en-US" sz="2800" dirty="0">
                <a:solidFill>
                  <a:srgbClr val="C00000"/>
                </a:solidFill>
              </a:rPr>
              <a:t>市场</a:t>
            </a:r>
            <a:r>
              <a:rPr lang="en-US" altLang="zh-CN" sz="2800" dirty="0">
                <a:solidFill>
                  <a:srgbClr val="C00000"/>
                </a:solidFill>
              </a:rPr>
              <a:t>+</a:t>
            </a:r>
            <a:r>
              <a:rPr lang="zh-CN" altLang="en-US" sz="2800" dirty="0">
                <a:solidFill>
                  <a:srgbClr val="C00000"/>
                </a:solidFill>
              </a:rPr>
              <a:t>社会）</a:t>
            </a:r>
          </a:p>
          <a:p>
            <a:endParaRPr lang="zh-CN" altLang="en-US" sz="2000" dirty="0"/>
          </a:p>
          <a:p>
            <a:endParaRPr lang="zh-CN" altLang="en-US" sz="2000" dirty="0"/>
          </a:p>
        </p:txBody>
      </p:sp>
      <p:sp>
        <p:nvSpPr>
          <p:cNvPr id="27655" name="文本框 10"/>
          <p:cNvSpPr txBox="1"/>
          <p:nvPr/>
        </p:nvSpPr>
        <p:spPr>
          <a:xfrm>
            <a:off x="5842000" y="5243513"/>
            <a:ext cx="4284663" cy="890587"/>
          </a:xfrm>
          <a:prstGeom prst="rect">
            <a:avLst/>
          </a:prstGeom>
          <a:noFill/>
          <a:ln w="9525">
            <a:noFill/>
          </a:ln>
        </p:spPr>
        <p:txBody>
          <a:bodyPr wrap="square" anchor="t" anchorCtr="0">
            <a:spAutoFit/>
          </a:bodyPr>
          <a:lstStyle/>
          <a:p>
            <a:r>
              <a:rPr lang="zh-CN" altLang="en-US" sz="2800" dirty="0">
                <a:latin typeface="Arial" panose="020B0604020202020204" pitchFamily="34" charset="0"/>
                <a:ea typeface="方正超粗黑简体" pitchFamily="2" charset="-122"/>
              </a:rPr>
              <a:t>→ </a:t>
            </a:r>
            <a:r>
              <a:rPr lang="zh-CN" altLang="en-US" sz="2400" b="1" dirty="0">
                <a:solidFill>
                  <a:srgbClr val="C00000"/>
                </a:solidFill>
                <a:latin typeface="Arial" panose="020B0604020202020204" pitchFamily="34" charset="0"/>
                <a:ea typeface="方正超粗黑简体" pitchFamily="2" charset="-122"/>
              </a:rPr>
              <a:t>没有资本家的</a:t>
            </a:r>
            <a:r>
              <a:rPr lang="zh-CN" altLang="en-US" sz="2400" b="1" u="sng" dirty="0">
                <a:solidFill>
                  <a:srgbClr val="C00000"/>
                </a:solidFill>
                <a:latin typeface="Arial" panose="020B0604020202020204" pitchFamily="34" charset="0"/>
                <a:ea typeface="方正超粗黑简体" pitchFamily="2" charset="-122"/>
              </a:rPr>
              <a:t>资本</a:t>
            </a:r>
          </a:p>
          <a:p>
            <a:r>
              <a:rPr lang="zh-CN" altLang="en-US" sz="2400" b="1" u="sng" dirty="0">
                <a:solidFill>
                  <a:srgbClr val="C00000"/>
                </a:solidFill>
                <a:latin typeface="Arial" panose="020B0604020202020204" pitchFamily="34" charset="0"/>
                <a:ea typeface="方正超粗黑简体" pitchFamily="2" charset="-122"/>
              </a:rPr>
              <a:t>     主义（工具箱）</a:t>
            </a:r>
            <a:r>
              <a:rPr lang="zh-CN" altLang="en-US" b="1" u="sng" dirty="0">
                <a:solidFill>
                  <a:srgbClr val="C00000"/>
                </a:solidFill>
                <a:latin typeface="Arial" panose="020B0604020202020204" pitchFamily="34" charset="0"/>
                <a:ea typeface="方正超粗黑简体" pitchFamily="2" charset="-122"/>
              </a:rPr>
              <a:t> </a:t>
            </a:r>
            <a:r>
              <a:rPr lang="zh-CN" altLang="en-US" u="sng" dirty="0">
                <a:latin typeface="Arial" panose="020B0604020202020204" pitchFamily="34" charset="0"/>
                <a:ea typeface="方正超粗黑简体" pitchFamily="2" charset="-122"/>
              </a:rPr>
              <a:t> </a:t>
            </a:r>
          </a:p>
        </p:txBody>
      </p:sp>
      <p:sp>
        <p:nvSpPr>
          <p:cNvPr id="27656" name="文本框 1"/>
          <p:cNvSpPr txBox="1"/>
          <p:nvPr/>
        </p:nvSpPr>
        <p:spPr>
          <a:xfrm>
            <a:off x="193590" y="5967413"/>
            <a:ext cx="5416550" cy="520700"/>
          </a:xfrm>
          <a:prstGeom prst="rect">
            <a:avLst/>
          </a:prstGeom>
          <a:noFill/>
          <a:ln w="9525">
            <a:noFill/>
          </a:ln>
        </p:spPr>
        <p:txBody>
          <a:bodyPr anchor="t" anchorCtr="0">
            <a:spAutoFit/>
          </a:bodyPr>
          <a:lstStyle/>
          <a:p>
            <a:r>
              <a:rPr lang="zh-CN" altLang="en-US" sz="2800" dirty="0">
                <a:latin typeface="Arial" panose="020B0604020202020204" pitchFamily="34" charset="0"/>
                <a:ea typeface="方正超粗黑简体" pitchFamily="2" charset="-122"/>
              </a:rPr>
              <a:t>伟大的市场＋新型举国体制</a:t>
            </a:r>
          </a:p>
        </p:txBody>
      </p:sp>
      <p:sp>
        <p:nvSpPr>
          <p:cNvPr id="27657" name="文本框 2"/>
          <p:cNvSpPr txBox="1"/>
          <p:nvPr/>
        </p:nvSpPr>
        <p:spPr>
          <a:xfrm>
            <a:off x="217488" y="5324475"/>
            <a:ext cx="5724525" cy="461963"/>
          </a:xfrm>
          <a:prstGeom prst="rect">
            <a:avLst/>
          </a:prstGeom>
          <a:noFill/>
          <a:ln w="9525">
            <a:noFill/>
          </a:ln>
        </p:spPr>
        <p:txBody>
          <a:bodyPr wrap="none" anchor="t" anchorCtr="0">
            <a:spAutoFit/>
          </a:bodyPr>
          <a:lstStyle/>
          <a:p>
            <a:r>
              <a:rPr lang="zh-CN" altLang="en-US" sz="2400" dirty="0">
                <a:latin typeface="Arial" panose="020B0604020202020204" pitchFamily="34" charset="0"/>
                <a:ea typeface="方正超粗黑简体" pitchFamily="2" charset="-122"/>
              </a:rPr>
              <a:t>社会主义市场经济：有为政府＋有效市场</a:t>
            </a:r>
          </a:p>
        </p:txBody>
      </p:sp>
      <p:sp>
        <p:nvSpPr>
          <p:cNvPr id="27658" name="文本框 4"/>
          <p:cNvSpPr txBox="1"/>
          <p:nvPr/>
        </p:nvSpPr>
        <p:spPr>
          <a:xfrm>
            <a:off x="5139531" y="5967413"/>
            <a:ext cx="1604963" cy="520700"/>
          </a:xfrm>
          <a:prstGeom prst="rect">
            <a:avLst/>
          </a:prstGeom>
          <a:noFill/>
          <a:ln w="9525">
            <a:noFill/>
          </a:ln>
        </p:spPr>
        <p:txBody>
          <a:bodyPr wrap="none" anchor="t" anchorCtr="0">
            <a:spAutoFit/>
          </a:bodyPr>
          <a:lstStyle/>
          <a:p>
            <a:r>
              <a:rPr lang="zh-CN" altLang="en-US" sz="2800" dirty="0">
                <a:latin typeface="Arial" panose="020B0604020202020204" pitchFamily="34" charset="0"/>
                <a:ea typeface="方正超粗黑简体" pitchFamily="2" charset="-122"/>
              </a:rPr>
              <a:t>百年疫情</a:t>
            </a:r>
          </a:p>
        </p:txBody>
      </p:sp>
      <p:sp>
        <p:nvSpPr>
          <p:cNvPr id="27659" name="文本框 1"/>
          <p:cNvSpPr txBox="1"/>
          <p:nvPr/>
        </p:nvSpPr>
        <p:spPr>
          <a:xfrm>
            <a:off x="4573796" y="5967413"/>
            <a:ext cx="657225" cy="522287"/>
          </a:xfrm>
          <a:prstGeom prst="rect">
            <a:avLst/>
          </a:prstGeom>
          <a:noFill/>
          <a:ln w="9525">
            <a:noFill/>
          </a:ln>
        </p:spPr>
        <p:txBody>
          <a:bodyPr wrap="none" anchor="t" anchorCtr="0">
            <a:spAutoFit/>
          </a:bodyPr>
          <a:lstStyle/>
          <a:p>
            <a:r>
              <a:rPr lang="en-US" altLang="zh-CN" sz="2800" dirty="0">
                <a:latin typeface="Arial" panose="020B0604020202020204" pitchFamily="34" charset="0"/>
                <a:ea typeface="方正超粗黑简体" pitchFamily="2" charset="-122"/>
              </a:rPr>
              <a:t>VS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4315642-44ef-4fb1-853e-0f6ad15b67e0"/>
  <p:tag name="COMMONDATA" val="eyJoZGlkIjoiYjQwM2FhN2YzOTI4NDdjNTA2ZmNkNzljYTU3YjI5MT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531,&quot;width&quot;:14400}"/>
</p:tagLst>
</file>

<file path=ppt/tags/tag12.xml><?xml version="1.0" encoding="utf-8"?>
<p:tagLst xmlns:a="http://schemas.openxmlformats.org/drawingml/2006/main" xmlns:r="http://schemas.openxmlformats.org/officeDocument/2006/relationships" xmlns:p="http://schemas.openxmlformats.org/presentationml/2006/main">
  <p:tag name="REFSHAPE" val="445680860"/>
  <p:tag name="KSO_WM_UNIT_PLACING_PICTURE_USER_VIEWPORT" val="{&quot;height&quot;:12090,&quot;width&quot;:9105}"/>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00,&quot;width&quot;:901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方正超粗黑简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3557</Words>
  <Application>Microsoft Office PowerPoint</Application>
  <PresentationFormat>全屏显示(4:3)</PresentationFormat>
  <Paragraphs>364</Paragraphs>
  <Slides>62</Slides>
  <Notes>5</Notes>
  <HiddenSlides>0</HiddenSlides>
  <MMClips>0</MMClips>
  <ScaleCrop>false</ScaleCrop>
  <HeadingPairs>
    <vt:vector size="8" baseType="variant">
      <vt:variant>
        <vt:lpstr>已用的字体</vt:lpstr>
      </vt:variant>
      <vt:variant>
        <vt:i4>14</vt:i4>
      </vt:variant>
      <vt:variant>
        <vt:lpstr>主题</vt:lpstr>
      </vt:variant>
      <vt:variant>
        <vt:i4>5</vt:i4>
      </vt:variant>
      <vt:variant>
        <vt:lpstr>嵌入 OLE 服务器</vt:lpstr>
      </vt:variant>
      <vt:variant>
        <vt:i4>1</vt:i4>
      </vt:variant>
      <vt:variant>
        <vt:lpstr>幻灯片标题</vt:lpstr>
      </vt:variant>
      <vt:variant>
        <vt:i4>62</vt:i4>
      </vt:variant>
    </vt:vector>
  </HeadingPairs>
  <TitlesOfParts>
    <vt:vector size="82" baseType="lpstr">
      <vt:lpstr>Arial</vt:lpstr>
      <vt:lpstr>新宋体</vt:lpstr>
      <vt:lpstr>楷体_GB2312</vt:lpstr>
      <vt:lpstr>Tahoma</vt:lpstr>
      <vt:lpstr>微软雅黑</vt:lpstr>
      <vt:lpstr>Times New Roman</vt:lpstr>
      <vt:lpstr>Helvetica</vt:lpstr>
      <vt:lpstr>方正超粗黑简体</vt:lpstr>
      <vt:lpstr>华文行楷</vt:lpstr>
      <vt:lpstr>黑体</vt:lpstr>
      <vt:lpstr>华文新魏</vt:lpstr>
      <vt:lpstr>宋体</vt:lpstr>
      <vt:lpstr>方正大黑简体</vt:lpstr>
      <vt:lpstr>华文楷体</vt:lpstr>
      <vt:lpstr>默认设计模板</vt:lpstr>
      <vt:lpstr>2_默认设计模板</vt:lpstr>
      <vt:lpstr>1_默认设计模板</vt:lpstr>
      <vt:lpstr>7_默认设计模板</vt:lpstr>
      <vt:lpstr>5_默认设计模板</vt:lpstr>
      <vt:lpstr>Photoshop.Image.7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·地震故事：15军要救灾冒死伞降……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 wh k l  l </vt:lpstr>
      <vt:lpstr>G wh k l  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 wh k l  l </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wQf fQ</cp:lastModifiedBy>
  <cp:revision>239</cp:revision>
  <dcterms:created xsi:type="dcterms:W3CDTF">2006-10-23T08:41:00Z</dcterms:created>
  <dcterms:modified xsi:type="dcterms:W3CDTF">2024-11-05T15:46:35Z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KSOSaveFontToCloudKey">
    <vt:lpwstr>0_cloud</vt:lpwstr>
  </property>
  <property fmtid="{D5CDD505-2E9C-101B-9397-08002B2CF9AE}" pid="4" name="ICV">
    <vt:lpwstr>64E4949C8CB5465CA75DB83AE1834BE4</vt:lpwstr>
  </property>
</Properties>
</file>